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8" r:id="rId2"/>
  </p:sldMasterIdLst>
  <p:notesMasterIdLst>
    <p:notesMasterId r:id="rId64"/>
  </p:notesMasterIdLst>
  <p:handoutMasterIdLst>
    <p:handoutMasterId r:id="rId65"/>
  </p:handoutMasterIdLst>
  <p:sldIdLst>
    <p:sldId id="256" r:id="rId3"/>
    <p:sldId id="476" r:id="rId4"/>
    <p:sldId id="257" r:id="rId5"/>
    <p:sldId id="494" r:id="rId6"/>
    <p:sldId id="274" r:id="rId7"/>
    <p:sldId id="412" r:id="rId8"/>
    <p:sldId id="283" r:id="rId9"/>
    <p:sldId id="421" r:id="rId10"/>
    <p:sldId id="427" r:id="rId11"/>
    <p:sldId id="428" r:id="rId12"/>
    <p:sldId id="430" r:id="rId13"/>
    <p:sldId id="347" r:id="rId14"/>
    <p:sldId id="472" r:id="rId15"/>
    <p:sldId id="403" r:id="rId16"/>
    <p:sldId id="429" r:id="rId17"/>
    <p:sldId id="280" r:id="rId18"/>
    <p:sldId id="433" r:id="rId19"/>
    <p:sldId id="436" r:id="rId20"/>
    <p:sldId id="434" r:id="rId21"/>
    <p:sldId id="473" r:id="rId22"/>
    <p:sldId id="459" r:id="rId23"/>
    <p:sldId id="460" r:id="rId24"/>
    <p:sldId id="461" r:id="rId25"/>
    <p:sldId id="462" r:id="rId26"/>
    <p:sldId id="463" r:id="rId27"/>
    <p:sldId id="464" r:id="rId28"/>
    <p:sldId id="440" r:id="rId29"/>
    <p:sldId id="467" r:id="rId30"/>
    <p:sldId id="468" r:id="rId31"/>
    <p:sldId id="432" r:id="rId32"/>
    <p:sldId id="475" r:id="rId33"/>
    <p:sldId id="449" r:id="rId34"/>
    <p:sldId id="458" r:id="rId35"/>
    <p:sldId id="450" r:id="rId36"/>
    <p:sldId id="261" r:id="rId37"/>
    <p:sldId id="495" r:id="rId38"/>
    <p:sldId id="492" r:id="rId39"/>
    <p:sldId id="276" r:id="rId40"/>
    <p:sldId id="281" r:id="rId41"/>
    <p:sldId id="282" r:id="rId42"/>
    <p:sldId id="279" r:id="rId43"/>
    <p:sldId id="453" r:id="rId44"/>
    <p:sldId id="277" r:id="rId45"/>
    <p:sldId id="275" r:id="rId46"/>
    <p:sldId id="446" r:id="rId47"/>
    <p:sldId id="445" r:id="rId48"/>
    <p:sldId id="287" r:id="rId49"/>
    <p:sldId id="493" r:id="rId50"/>
    <p:sldId id="477" r:id="rId51"/>
    <p:sldId id="478" r:id="rId52"/>
    <p:sldId id="479" r:id="rId53"/>
    <p:sldId id="483" r:id="rId54"/>
    <p:sldId id="480" r:id="rId55"/>
    <p:sldId id="482" r:id="rId56"/>
    <p:sldId id="481" r:id="rId57"/>
    <p:sldId id="496" r:id="rId58"/>
    <p:sldId id="485" r:id="rId59"/>
    <p:sldId id="486" r:id="rId60"/>
    <p:sldId id="490" r:id="rId61"/>
    <p:sldId id="497" r:id="rId62"/>
    <p:sldId id="396"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598" autoAdjust="0"/>
  </p:normalViewPr>
  <p:slideViewPr>
    <p:cSldViewPr>
      <p:cViewPr varScale="1">
        <p:scale>
          <a:sx n="82" d="100"/>
          <a:sy n="82"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326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BCE709-117A-42BB-A3FE-8AA5F9C7496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0790732-6CA8-4B9A-9CE5-F5D859773E3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732D4B6-6D52-4FE3-A7C4-0CC0955D428F}" type="datetimeFigureOut">
              <a:rPr lang="en-US"/>
              <a:pPr>
                <a:defRPr/>
              </a:pPr>
              <a:t>10/13/2023</a:t>
            </a:fld>
            <a:endParaRPr lang="en-US"/>
          </a:p>
        </p:txBody>
      </p:sp>
      <p:sp>
        <p:nvSpPr>
          <p:cNvPr id="4" name="Footer Placeholder 3">
            <a:extLst>
              <a:ext uri="{FF2B5EF4-FFF2-40B4-BE49-F238E27FC236}">
                <a16:creationId xmlns:a16="http://schemas.microsoft.com/office/drawing/2014/main" id="{F342AAE3-ED94-42C7-8FC0-7A3595F056C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0C4A80A4-1D32-4571-AC24-F1E8BEBF2CD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D6D5C5-65E8-40B3-8AF9-022815FCDCE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23.27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6.764"/>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7.100"/>
    </inkml:context>
    <inkml:brush xml:id="br0">
      <inkml:brushProperty name="width" value="0.05" units="cm"/>
      <inkml:brushProperty name="height" value="0.05" units="cm"/>
      <inkml:brushProperty name="color" value="#E71224"/>
    </inkml:brush>
  </inkml:definitions>
  <inkml:trace contextRef="#ctx0" brushRef="#br0">1 0 24575,'4'0'0,"12"0"0,16 5 0,4 1-8191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7.4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8.03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23.95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3.366"/>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3.86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4.40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5.18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5.70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6.065"/>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2:19:36.435"/>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E966-B408-440D-A814-2CF31B51C3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2282E000-35C9-4CE7-B382-13804EB6A15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4EF315F-10E2-4618-8164-F6C4E5AE2C8C}" type="datetimeFigureOut">
              <a:rPr lang="en-US"/>
              <a:pPr>
                <a:defRPr/>
              </a:pPr>
              <a:t>10/13/2023</a:t>
            </a:fld>
            <a:endParaRPr lang="en-US"/>
          </a:p>
        </p:txBody>
      </p:sp>
      <p:sp>
        <p:nvSpPr>
          <p:cNvPr id="4" name="Slide Image Placeholder 3">
            <a:extLst>
              <a:ext uri="{FF2B5EF4-FFF2-40B4-BE49-F238E27FC236}">
                <a16:creationId xmlns:a16="http://schemas.microsoft.com/office/drawing/2014/main" id="{02AE3902-A88C-470A-9FC8-0AB6F8F69E2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C6C85FC-0EAD-4464-A1DC-0C5D17F77E4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7151D3-E087-428D-BD5D-C163E491F9C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0ED2DD5-7132-458D-A1A5-F0705EB409D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73FE656-BB22-4A59-818B-C20C725A5F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840867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FEE80C-E483-44E9-95B5-EC17F8CBC8CD}"/>
              </a:ext>
            </a:extLst>
          </p:cNvPr>
          <p:cNvSpPr txBox="1">
            <a:spLocks noChangeArrowheads="1"/>
          </p:cNvSpPr>
          <p:nvPr userDrawn="1"/>
        </p:nvSpPr>
        <p:spPr bwMode="auto">
          <a:xfrm>
            <a:off x="250825" y="188913"/>
            <a:ext cx="8713788" cy="36830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en-US"/>
          </a:p>
        </p:txBody>
      </p:sp>
      <p:sp>
        <p:nvSpPr>
          <p:cNvPr id="2" name="Title 1"/>
          <p:cNvSpPr>
            <a:spLocks noGrp="1"/>
          </p:cNvSpPr>
          <p:nvPr>
            <p:ph type="ctrTitle"/>
          </p:nvPr>
        </p:nvSpPr>
        <p:spPr>
          <a:xfrm>
            <a:off x="685800" y="2130425"/>
            <a:ext cx="7772400" cy="1470025"/>
          </a:xfrm>
          <a:prstGeom prst="rect">
            <a:avLst/>
          </a:prstGeom>
        </p:spPr>
        <p:txBody>
          <a:bodyPr/>
          <a:lstStyle>
            <a:lvl1pPr>
              <a:defRPr sz="3200">
                <a:solidFill>
                  <a:schemeClr val="tx1">
                    <a:lumMod val="75000"/>
                    <a:lumOff val="25000"/>
                  </a:schemeClr>
                </a:solidFill>
                <a:latin typeface="Arial Black" pitchFamily="34" charset="0"/>
              </a:defRPr>
            </a:lvl1pPr>
          </a:lstStyle>
          <a:p>
            <a:r>
              <a:rPr lang="en-US" dirty="0"/>
              <a:t>Click to edit Master title style</a:t>
            </a:r>
          </a:p>
        </p:txBody>
      </p:sp>
      <p:sp>
        <p:nvSpPr>
          <p:cNvPr id="4" name="Footer Placeholder 4">
            <a:extLst>
              <a:ext uri="{FF2B5EF4-FFF2-40B4-BE49-F238E27FC236}">
                <a16:creationId xmlns:a16="http://schemas.microsoft.com/office/drawing/2014/main" id="{D5FA21C8-7E25-41A6-A4AA-45FA29A0AB83}"/>
              </a:ext>
            </a:extLst>
          </p:cNvPr>
          <p:cNvSpPr>
            <a:spLocks noGrp="1"/>
          </p:cNvSpPr>
          <p:nvPr>
            <p:ph type="ftr" sz="quarter" idx="10"/>
          </p:nvPr>
        </p:nvSpPr>
        <p:spPr>
          <a:xfrm>
            <a:off x="214313" y="6316663"/>
            <a:ext cx="8715375" cy="312737"/>
          </a:xfrm>
          <a:prstGeom prst="rect">
            <a:avLst/>
          </a:prstGeom>
        </p:spPr>
        <p:txBody>
          <a:bodyPr/>
          <a:lstStyle>
            <a:lvl1pPr eaLnBrk="1" hangingPunct="1">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5892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69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D5306-D45A-4AC9-BACD-E1D6946AAF2B}"/>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61EC3A9C-F7F8-44FF-A632-4944D419CCD6}"/>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FFC4EC4-4DCB-4100-A8DF-67A3189C38A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A187458-23BC-42E7-B3D1-EB1FE49873CE}" type="slidenum">
              <a:rPr lang="en-US" altLang="en-US"/>
              <a:pPr>
                <a:defRPr/>
              </a:pPr>
              <a:t>‹#›</a:t>
            </a:fld>
            <a:endParaRPr lang="en-US" altLang="en-US"/>
          </a:p>
        </p:txBody>
      </p:sp>
    </p:spTree>
    <p:extLst>
      <p:ext uri="{BB962C8B-B14F-4D97-AF65-F5344CB8AC3E}">
        <p14:creationId xmlns:p14="http://schemas.microsoft.com/office/powerpoint/2010/main" val="373961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FEA9D-EBDE-4CA8-9857-D57EA7CA460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AB29D5C8-697B-4676-B1B7-7500EBC3B93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3082EB8-1D9F-4289-B84B-6EEFD697C42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C09B054-0DEC-4634-98D9-568A0E1C0111}" type="slidenum">
              <a:rPr lang="en-US" altLang="en-US"/>
              <a:pPr>
                <a:defRPr/>
              </a:pPr>
              <a:t>‹#›</a:t>
            </a:fld>
            <a:endParaRPr lang="en-US" altLang="en-US"/>
          </a:p>
        </p:txBody>
      </p:sp>
    </p:spTree>
    <p:extLst>
      <p:ext uri="{BB962C8B-B14F-4D97-AF65-F5344CB8AC3E}">
        <p14:creationId xmlns:p14="http://schemas.microsoft.com/office/powerpoint/2010/main" val="166697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Slide Number Placeholder 2">
            <a:extLst>
              <a:ext uri="{FF2B5EF4-FFF2-40B4-BE49-F238E27FC236}">
                <a16:creationId xmlns:a16="http://schemas.microsoft.com/office/drawing/2014/main" id="{17DF7FC3-DBB8-4FE8-B2A1-BF5427626BBC}"/>
              </a:ext>
            </a:extLst>
          </p:cNvPr>
          <p:cNvSpPr>
            <a:spLocks noGrp="1"/>
          </p:cNvSpPr>
          <p:nvPr>
            <p:ph type="sldNum" sz="quarter" idx="10"/>
          </p:nvPr>
        </p:nvSpPr>
        <p:spPr>
          <a:xfrm>
            <a:off x="0" y="0"/>
            <a:ext cx="0" cy="0"/>
          </a:xfrm>
        </p:spPr>
        <p:txBody>
          <a:bodyPr/>
          <a:lstStyle>
            <a:lvl1pPr>
              <a:defRPr/>
            </a:lvl1pPr>
          </a:lstStyle>
          <a:p>
            <a:pPr>
              <a:defRPr/>
            </a:pPr>
            <a:fld id="{DD3AFDB6-2AD2-4603-9A46-3B19568D2FEF}" type="slidenum">
              <a:rPr lang="hr-HR"/>
              <a:pPr>
                <a:defRPr/>
              </a:pPr>
              <a:t>‹#›</a:t>
            </a:fld>
            <a:endParaRPr lang="hr-HR"/>
          </a:p>
        </p:txBody>
      </p:sp>
    </p:spTree>
    <p:extLst>
      <p:ext uri="{BB962C8B-B14F-4D97-AF65-F5344CB8AC3E}">
        <p14:creationId xmlns:p14="http://schemas.microsoft.com/office/powerpoint/2010/main" val="161416535"/>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D498C1-AEA3-435B-8402-04C82DF8C3E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143ADFB-11AD-4EA7-B9E6-01F5D117814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746BC23-AF67-4889-B8DD-44A8BCC6073F}"/>
              </a:ext>
            </a:extLst>
          </p:cNvPr>
          <p:cNvSpPr>
            <a:spLocks noGrp="1"/>
          </p:cNvSpPr>
          <p:nvPr>
            <p:ph type="sldNum" sz="quarter" idx="12"/>
          </p:nvPr>
        </p:nvSpPr>
        <p:spPr/>
        <p:txBody>
          <a:bodyPr/>
          <a:lstStyle>
            <a:lvl1pPr>
              <a:defRPr/>
            </a:lvl1pPr>
          </a:lstStyle>
          <a:p>
            <a:pPr>
              <a:defRPr/>
            </a:pPr>
            <a:fld id="{21BA7945-15FF-4E4D-84A3-8D6311B8FF38}" type="slidenum">
              <a:rPr lang="en-GB"/>
              <a:pPr>
                <a:defRPr/>
              </a:pPr>
              <a:t>‹#›</a:t>
            </a:fld>
            <a:endParaRPr lang="en-GB"/>
          </a:p>
        </p:txBody>
      </p:sp>
    </p:spTree>
    <p:extLst>
      <p:ext uri="{BB962C8B-B14F-4D97-AF65-F5344CB8AC3E}">
        <p14:creationId xmlns:p14="http://schemas.microsoft.com/office/powerpoint/2010/main" val="306264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D6786F-4F9D-40B3-84BC-7B95917203A5}"/>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85F0933-BB0C-4297-81F3-0FA0D95CE41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DA0BB63-C046-4BE2-BCF8-BBE770BFC3B6}"/>
              </a:ext>
            </a:extLst>
          </p:cNvPr>
          <p:cNvSpPr>
            <a:spLocks noGrp="1"/>
          </p:cNvSpPr>
          <p:nvPr>
            <p:ph type="sldNum" sz="quarter" idx="12"/>
          </p:nvPr>
        </p:nvSpPr>
        <p:spPr/>
        <p:txBody>
          <a:bodyPr/>
          <a:lstStyle>
            <a:lvl1pPr>
              <a:defRPr/>
            </a:lvl1pPr>
          </a:lstStyle>
          <a:p>
            <a:pPr>
              <a:defRPr/>
            </a:pPr>
            <a:fld id="{18F84D6A-0B2F-40A6-B6B0-AA28AB40F062}" type="slidenum">
              <a:rPr lang="en-GB"/>
              <a:pPr>
                <a:defRPr/>
              </a:pPr>
              <a:t>‹#›</a:t>
            </a:fld>
            <a:endParaRPr lang="en-GB"/>
          </a:p>
        </p:txBody>
      </p:sp>
    </p:spTree>
    <p:extLst>
      <p:ext uri="{BB962C8B-B14F-4D97-AF65-F5344CB8AC3E}">
        <p14:creationId xmlns:p14="http://schemas.microsoft.com/office/powerpoint/2010/main" val="350045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3089CF-D09B-4773-94B2-E62B9875432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8D52AC4-78FC-41D6-84EA-EA699CDAF96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12C33F0-A272-4E68-AE00-17709EF50CD7}"/>
              </a:ext>
            </a:extLst>
          </p:cNvPr>
          <p:cNvSpPr>
            <a:spLocks noGrp="1"/>
          </p:cNvSpPr>
          <p:nvPr>
            <p:ph type="sldNum" sz="quarter" idx="12"/>
          </p:nvPr>
        </p:nvSpPr>
        <p:spPr/>
        <p:txBody>
          <a:bodyPr/>
          <a:lstStyle>
            <a:lvl1pPr>
              <a:defRPr/>
            </a:lvl1pPr>
          </a:lstStyle>
          <a:p>
            <a:pPr>
              <a:defRPr/>
            </a:pPr>
            <a:fld id="{A7F76137-C9BA-45C5-8A6A-ECE44118E80D}" type="slidenum">
              <a:rPr lang="en-GB"/>
              <a:pPr>
                <a:defRPr/>
              </a:pPr>
              <a:t>‹#›</a:t>
            </a:fld>
            <a:endParaRPr lang="en-GB"/>
          </a:p>
        </p:txBody>
      </p:sp>
    </p:spTree>
    <p:extLst>
      <p:ext uri="{BB962C8B-B14F-4D97-AF65-F5344CB8AC3E}">
        <p14:creationId xmlns:p14="http://schemas.microsoft.com/office/powerpoint/2010/main" val="559699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A431A37-9B1A-4F27-A1FF-BAE666172C5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462484E-B147-4D30-87A8-58EA9805382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FDA70D-F334-469D-8CF2-6C1F11E0B646}"/>
              </a:ext>
            </a:extLst>
          </p:cNvPr>
          <p:cNvSpPr>
            <a:spLocks noGrp="1"/>
          </p:cNvSpPr>
          <p:nvPr>
            <p:ph type="sldNum" sz="quarter" idx="12"/>
          </p:nvPr>
        </p:nvSpPr>
        <p:spPr/>
        <p:txBody>
          <a:bodyPr/>
          <a:lstStyle>
            <a:lvl1pPr>
              <a:defRPr/>
            </a:lvl1pPr>
          </a:lstStyle>
          <a:p>
            <a:pPr>
              <a:defRPr/>
            </a:pPr>
            <a:fld id="{49AE2186-36C2-4756-8133-DB99899E231D}" type="slidenum">
              <a:rPr lang="en-GB"/>
              <a:pPr>
                <a:defRPr/>
              </a:pPr>
              <a:t>‹#›</a:t>
            </a:fld>
            <a:endParaRPr lang="en-GB"/>
          </a:p>
        </p:txBody>
      </p:sp>
    </p:spTree>
    <p:extLst>
      <p:ext uri="{BB962C8B-B14F-4D97-AF65-F5344CB8AC3E}">
        <p14:creationId xmlns:p14="http://schemas.microsoft.com/office/powerpoint/2010/main" val="174929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CA24AB4-0ED4-46B3-970F-CB80A3962937}"/>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90F4AA04-34E8-451D-AFCF-DE631DB3E88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BB7D200-3E4B-43BD-A6C6-9CA96931313D}"/>
              </a:ext>
            </a:extLst>
          </p:cNvPr>
          <p:cNvSpPr>
            <a:spLocks noGrp="1"/>
          </p:cNvSpPr>
          <p:nvPr>
            <p:ph type="sldNum" sz="quarter" idx="12"/>
          </p:nvPr>
        </p:nvSpPr>
        <p:spPr/>
        <p:txBody>
          <a:bodyPr/>
          <a:lstStyle>
            <a:lvl1pPr>
              <a:defRPr/>
            </a:lvl1pPr>
          </a:lstStyle>
          <a:p>
            <a:pPr>
              <a:defRPr/>
            </a:pPr>
            <a:fld id="{2F5D33E5-7312-49DD-A930-64439813B1BE}" type="slidenum">
              <a:rPr lang="en-GB"/>
              <a:pPr>
                <a:defRPr/>
              </a:pPr>
              <a:t>‹#›</a:t>
            </a:fld>
            <a:endParaRPr lang="en-GB"/>
          </a:p>
        </p:txBody>
      </p:sp>
    </p:spTree>
    <p:extLst>
      <p:ext uri="{BB962C8B-B14F-4D97-AF65-F5344CB8AC3E}">
        <p14:creationId xmlns:p14="http://schemas.microsoft.com/office/powerpoint/2010/main" val="1998794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59852DB-F8F8-4891-85C4-FB036BF40648}"/>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28FA4259-AB91-41C2-BE30-5E60B95E45B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EC7A8C0-C605-4593-BFEC-F17A5780D3BC}"/>
              </a:ext>
            </a:extLst>
          </p:cNvPr>
          <p:cNvSpPr>
            <a:spLocks noGrp="1"/>
          </p:cNvSpPr>
          <p:nvPr>
            <p:ph type="sldNum" sz="quarter" idx="12"/>
          </p:nvPr>
        </p:nvSpPr>
        <p:spPr/>
        <p:txBody>
          <a:bodyPr/>
          <a:lstStyle>
            <a:lvl1pPr>
              <a:defRPr/>
            </a:lvl1pPr>
          </a:lstStyle>
          <a:p>
            <a:pPr>
              <a:defRPr/>
            </a:pPr>
            <a:fld id="{4FC6E8A2-B008-44AF-B350-090CC93CEA87}" type="slidenum">
              <a:rPr lang="en-GB"/>
              <a:pPr>
                <a:defRPr/>
              </a:pPr>
              <a:t>‹#›</a:t>
            </a:fld>
            <a:endParaRPr lang="en-GB"/>
          </a:p>
        </p:txBody>
      </p:sp>
    </p:spTree>
    <p:extLst>
      <p:ext uri="{BB962C8B-B14F-4D97-AF65-F5344CB8AC3E}">
        <p14:creationId xmlns:p14="http://schemas.microsoft.com/office/powerpoint/2010/main" val="3298466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CF4D03-195E-4EB8-A1B2-488E79D51F2C}"/>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A39DA2C4-9AE1-4278-8E00-661384C6ABD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A009B04-39CB-4A22-8019-753438D35F52}"/>
              </a:ext>
            </a:extLst>
          </p:cNvPr>
          <p:cNvSpPr>
            <a:spLocks noGrp="1"/>
          </p:cNvSpPr>
          <p:nvPr>
            <p:ph type="sldNum" sz="quarter" idx="12"/>
          </p:nvPr>
        </p:nvSpPr>
        <p:spPr/>
        <p:txBody>
          <a:bodyPr/>
          <a:lstStyle>
            <a:lvl1pPr>
              <a:defRPr/>
            </a:lvl1pPr>
          </a:lstStyle>
          <a:p>
            <a:pPr>
              <a:defRPr/>
            </a:pPr>
            <a:fld id="{B6666869-CD57-4094-B6D6-E4417A43A047}" type="slidenum">
              <a:rPr lang="en-GB"/>
              <a:pPr>
                <a:defRPr/>
              </a:pPr>
              <a:t>‹#›</a:t>
            </a:fld>
            <a:endParaRPr lang="en-GB"/>
          </a:p>
        </p:txBody>
      </p:sp>
    </p:spTree>
    <p:extLst>
      <p:ext uri="{BB962C8B-B14F-4D97-AF65-F5344CB8AC3E}">
        <p14:creationId xmlns:p14="http://schemas.microsoft.com/office/powerpoint/2010/main" val="110575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692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EB77A-12AA-4953-9D67-932487E1D8A5}"/>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9E198228-6B5D-41E8-8D71-4AD338EE34C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AE68521-BA90-44FC-9542-942BC85BD96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E2B9BB2-F761-4786-A0D1-42FC377FD78A}" type="slidenum">
              <a:rPr lang="en-US" altLang="en-US"/>
              <a:pPr>
                <a:defRPr/>
              </a:pPr>
              <a:t>‹#›</a:t>
            </a:fld>
            <a:endParaRPr lang="en-US" altLang="en-US"/>
          </a:p>
        </p:txBody>
      </p:sp>
    </p:spTree>
    <p:extLst>
      <p:ext uri="{BB962C8B-B14F-4D97-AF65-F5344CB8AC3E}">
        <p14:creationId xmlns:p14="http://schemas.microsoft.com/office/powerpoint/2010/main" val="3703179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75260AD-F99C-42C0-BB5E-E52318E89AA7}"/>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46A398DA-A019-44C8-A516-1E1ACFE4E99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9AF6EEA-00FE-42E8-927B-EAAE9B6BD4C9}"/>
              </a:ext>
            </a:extLst>
          </p:cNvPr>
          <p:cNvSpPr>
            <a:spLocks noGrp="1"/>
          </p:cNvSpPr>
          <p:nvPr>
            <p:ph type="sldNum" sz="quarter" idx="12"/>
          </p:nvPr>
        </p:nvSpPr>
        <p:spPr/>
        <p:txBody>
          <a:bodyPr/>
          <a:lstStyle>
            <a:lvl1pPr>
              <a:defRPr/>
            </a:lvl1pPr>
          </a:lstStyle>
          <a:p>
            <a:pPr>
              <a:defRPr/>
            </a:pPr>
            <a:fld id="{61AC3B69-A63B-46FE-ACB0-3407B88E9F4A}" type="slidenum">
              <a:rPr lang="en-GB"/>
              <a:pPr>
                <a:defRPr/>
              </a:pPr>
              <a:t>‹#›</a:t>
            </a:fld>
            <a:endParaRPr lang="en-GB"/>
          </a:p>
        </p:txBody>
      </p:sp>
    </p:spTree>
    <p:extLst>
      <p:ext uri="{BB962C8B-B14F-4D97-AF65-F5344CB8AC3E}">
        <p14:creationId xmlns:p14="http://schemas.microsoft.com/office/powerpoint/2010/main" val="1970070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B86983D-27A6-41DF-87A6-5D1B13A0A936}"/>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9EEC15C9-E6D0-4FF7-BB67-33248A474A4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B32F926-6AEF-45EE-B648-4AF366DB070C}"/>
              </a:ext>
            </a:extLst>
          </p:cNvPr>
          <p:cNvSpPr>
            <a:spLocks noGrp="1"/>
          </p:cNvSpPr>
          <p:nvPr>
            <p:ph type="sldNum" sz="quarter" idx="12"/>
          </p:nvPr>
        </p:nvSpPr>
        <p:spPr/>
        <p:txBody>
          <a:bodyPr/>
          <a:lstStyle>
            <a:lvl1pPr>
              <a:defRPr/>
            </a:lvl1pPr>
          </a:lstStyle>
          <a:p>
            <a:pPr>
              <a:defRPr/>
            </a:pPr>
            <a:fld id="{56375ACB-3ED3-434D-B142-63AB38FD6A4F}" type="slidenum">
              <a:rPr lang="en-GB"/>
              <a:pPr>
                <a:defRPr/>
              </a:pPr>
              <a:t>‹#›</a:t>
            </a:fld>
            <a:endParaRPr lang="en-GB"/>
          </a:p>
        </p:txBody>
      </p:sp>
    </p:spTree>
    <p:extLst>
      <p:ext uri="{BB962C8B-B14F-4D97-AF65-F5344CB8AC3E}">
        <p14:creationId xmlns:p14="http://schemas.microsoft.com/office/powerpoint/2010/main" val="1846798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8FE651-0852-4206-990D-5EB96508EF1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6ACBFFA-CCEC-48C0-BDFB-2DA08C6C322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D6E3BE3-ABAD-4C98-9214-CFC94BA2A2DD}"/>
              </a:ext>
            </a:extLst>
          </p:cNvPr>
          <p:cNvSpPr>
            <a:spLocks noGrp="1"/>
          </p:cNvSpPr>
          <p:nvPr>
            <p:ph type="sldNum" sz="quarter" idx="12"/>
          </p:nvPr>
        </p:nvSpPr>
        <p:spPr/>
        <p:txBody>
          <a:bodyPr/>
          <a:lstStyle>
            <a:lvl1pPr>
              <a:defRPr/>
            </a:lvl1pPr>
          </a:lstStyle>
          <a:p>
            <a:pPr>
              <a:defRPr/>
            </a:pPr>
            <a:fld id="{3731E2A4-C432-48E9-B670-807AA34B87E5}" type="slidenum">
              <a:rPr lang="en-GB"/>
              <a:pPr>
                <a:defRPr/>
              </a:pPr>
              <a:t>‹#›</a:t>
            </a:fld>
            <a:endParaRPr lang="en-GB"/>
          </a:p>
        </p:txBody>
      </p:sp>
    </p:spTree>
    <p:extLst>
      <p:ext uri="{BB962C8B-B14F-4D97-AF65-F5344CB8AC3E}">
        <p14:creationId xmlns:p14="http://schemas.microsoft.com/office/powerpoint/2010/main" val="3974633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2C5B9A-08F5-4606-9978-21D315A55EFF}"/>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D3468389-E948-4664-A8DE-5CC6AD9E4F8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8D2E74F-C7A4-43B6-853A-A1A998C0F95A}"/>
              </a:ext>
            </a:extLst>
          </p:cNvPr>
          <p:cNvSpPr>
            <a:spLocks noGrp="1"/>
          </p:cNvSpPr>
          <p:nvPr>
            <p:ph type="sldNum" sz="quarter" idx="12"/>
          </p:nvPr>
        </p:nvSpPr>
        <p:spPr/>
        <p:txBody>
          <a:bodyPr/>
          <a:lstStyle>
            <a:lvl1pPr>
              <a:defRPr/>
            </a:lvl1pPr>
          </a:lstStyle>
          <a:p>
            <a:pPr>
              <a:defRPr/>
            </a:pPr>
            <a:fld id="{878FB39D-2298-4DBE-AC3C-D20D4C398B28}" type="slidenum">
              <a:rPr lang="en-GB"/>
              <a:pPr>
                <a:defRPr/>
              </a:pPr>
              <a:t>‹#›</a:t>
            </a:fld>
            <a:endParaRPr lang="en-GB"/>
          </a:p>
        </p:txBody>
      </p:sp>
    </p:spTree>
    <p:extLst>
      <p:ext uri="{BB962C8B-B14F-4D97-AF65-F5344CB8AC3E}">
        <p14:creationId xmlns:p14="http://schemas.microsoft.com/office/powerpoint/2010/main" val="82025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09D786-AB82-4279-BA88-5478F2CBE77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5D048F4A-D5DD-4F98-80C9-738C863E5B76}"/>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B0FBD47-5B7A-4533-84AF-81AF3164279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25B8B9B-C03B-474C-B68B-8032B47DEE2D}" type="slidenum">
              <a:rPr lang="en-US" altLang="en-US"/>
              <a:pPr>
                <a:defRPr/>
              </a:pPr>
              <a:t>‹#›</a:t>
            </a:fld>
            <a:endParaRPr lang="en-US" altLang="en-US"/>
          </a:p>
        </p:txBody>
      </p:sp>
    </p:spTree>
    <p:extLst>
      <p:ext uri="{BB962C8B-B14F-4D97-AF65-F5344CB8AC3E}">
        <p14:creationId xmlns:p14="http://schemas.microsoft.com/office/powerpoint/2010/main" val="404556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69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685A089-B0EA-4D89-AABF-031E1E405E60}"/>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Footer Placeholder 4">
            <a:extLst>
              <a:ext uri="{FF2B5EF4-FFF2-40B4-BE49-F238E27FC236}">
                <a16:creationId xmlns:a16="http://schemas.microsoft.com/office/drawing/2014/main" id="{448F0F67-B6EE-4267-9B0C-23DC4E9EC7B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7D9E6E15-5440-4F2B-A3E9-580D12ADFCE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F5BCC74-D624-4CDC-839A-DC54CE3C5DE9}" type="slidenum">
              <a:rPr lang="en-US" altLang="en-US"/>
              <a:pPr>
                <a:defRPr/>
              </a:pPr>
              <a:t>‹#›</a:t>
            </a:fld>
            <a:endParaRPr lang="en-US" altLang="en-US"/>
          </a:p>
        </p:txBody>
      </p:sp>
    </p:spTree>
    <p:extLst>
      <p:ext uri="{BB962C8B-B14F-4D97-AF65-F5344CB8AC3E}">
        <p14:creationId xmlns:p14="http://schemas.microsoft.com/office/powerpoint/2010/main" val="2932477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692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FDA4D95-1952-452C-BD9E-75EACFBC6547}"/>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8" name="Footer Placeholder 4">
            <a:extLst>
              <a:ext uri="{FF2B5EF4-FFF2-40B4-BE49-F238E27FC236}">
                <a16:creationId xmlns:a16="http://schemas.microsoft.com/office/drawing/2014/main" id="{566CB106-FC06-4A06-BD41-3B443ECB7510}"/>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9" name="Slide Number Placeholder 5">
            <a:extLst>
              <a:ext uri="{FF2B5EF4-FFF2-40B4-BE49-F238E27FC236}">
                <a16:creationId xmlns:a16="http://schemas.microsoft.com/office/drawing/2014/main" id="{A72DF98C-47AC-4869-9BA6-115065005D4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B62697E-9CF3-4D69-B2D3-A4EBC14F6F70}" type="slidenum">
              <a:rPr lang="en-US" altLang="en-US"/>
              <a:pPr>
                <a:defRPr/>
              </a:pPr>
              <a:t>‹#›</a:t>
            </a:fld>
            <a:endParaRPr lang="en-US" altLang="en-US"/>
          </a:p>
        </p:txBody>
      </p:sp>
    </p:spTree>
    <p:extLst>
      <p:ext uri="{BB962C8B-B14F-4D97-AF65-F5344CB8AC3E}">
        <p14:creationId xmlns:p14="http://schemas.microsoft.com/office/powerpoint/2010/main" val="23547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6925"/>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9092BE86-0D79-42F1-B2A7-DE2589BD2F0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4" name="Footer Placeholder 4">
            <a:extLst>
              <a:ext uri="{FF2B5EF4-FFF2-40B4-BE49-F238E27FC236}">
                <a16:creationId xmlns:a16="http://schemas.microsoft.com/office/drawing/2014/main" id="{A1E0088D-F00B-4636-AB93-B173F8D24F82}"/>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Slide Number Placeholder 5">
            <a:extLst>
              <a:ext uri="{FF2B5EF4-FFF2-40B4-BE49-F238E27FC236}">
                <a16:creationId xmlns:a16="http://schemas.microsoft.com/office/drawing/2014/main" id="{559ECB20-1D31-4D11-8BF1-C5265B8BF97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04505A7-6E41-4CFF-AEA3-06DB9073E970}" type="slidenum">
              <a:rPr lang="en-US" altLang="en-US"/>
              <a:pPr>
                <a:defRPr/>
              </a:pPr>
              <a:t>‹#›</a:t>
            </a:fld>
            <a:endParaRPr lang="en-US" altLang="en-US"/>
          </a:p>
        </p:txBody>
      </p:sp>
    </p:spTree>
    <p:extLst>
      <p:ext uri="{BB962C8B-B14F-4D97-AF65-F5344CB8AC3E}">
        <p14:creationId xmlns:p14="http://schemas.microsoft.com/office/powerpoint/2010/main" val="385585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CB4AF1-57C5-4253-8065-08026FB67AE0}"/>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3" name="Footer Placeholder 4">
            <a:extLst>
              <a:ext uri="{FF2B5EF4-FFF2-40B4-BE49-F238E27FC236}">
                <a16:creationId xmlns:a16="http://schemas.microsoft.com/office/drawing/2014/main" id="{189D7392-D136-4C87-AD70-AE955D43368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F9442C96-D68E-46DA-B88E-3CBE6EC90A8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2910475-E031-4A48-8450-CC12D7222E3F}" type="slidenum">
              <a:rPr lang="en-US" altLang="en-US"/>
              <a:pPr>
                <a:defRPr/>
              </a:pPr>
              <a:t>‹#›</a:t>
            </a:fld>
            <a:endParaRPr lang="en-US" altLang="en-US"/>
          </a:p>
        </p:txBody>
      </p:sp>
    </p:spTree>
    <p:extLst>
      <p:ext uri="{BB962C8B-B14F-4D97-AF65-F5344CB8AC3E}">
        <p14:creationId xmlns:p14="http://schemas.microsoft.com/office/powerpoint/2010/main" val="25859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7CCD698-7796-47AA-9011-CD75C9982D78}"/>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Footer Placeholder 4">
            <a:extLst>
              <a:ext uri="{FF2B5EF4-FFF2-40B4-BE49-F238E27FC236}">
                <a16:creationId xmlns:a16="http://schemas.microsoft.com/office/drawing/2014/main" id="{8F7E30AC-CB53-4E22-B7B8-3FC0C56A29BE}"/>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BD1E17C9-EEBC-42A3-BD46-0E9806D0FA8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275A9C2-425B-4EFE-A27E-D4C6F75076B3}" type="slidenum">
              <a:rPr lang="en-US" altLang="en-US"/>
              <a:pPr>
                <a:defRPr/>
              </a:pPr>
              <a:t>‹#›</a:t>
            </a:fld>
            <a:endParaRPr lang="en-US" altLang="en-US"/>
          </a:p>
        </p:txBody>
      </p:sp>
    </p:spTree>
    <p:extLst>
      <p:ext uri="{BB962C8B-B14F-4D97-AF65-F5344CB8AC3E}">
        <p14:creationId xmlns:p14="http://schemas.microsoft.com/office/powerpoint/2010/main" val="289214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A593680-9846-4414-9187-4A2DE8464F3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Footer Placeholder 4">
            <a:extLst>
              <a:ext uri="{FF2B5EF4-FFF2-40B4-BE49-F238E27FC236}">
                <a16:creationId xmlns:a16="http://schemas.microsoft.com/office/drawing/2014/main" id="{C0756F1E-46CF-4BAF-9DF3-EB64B17B775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4ED3B2D2-70FF-4ED6-8C3D-B3ED74530FB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404B563-549E-44F2-B030-C73ABC1799FF}" type="slidenum">
              <a:rPr lang="en-US" altLang="en-US"/>
              <a:pPr>
                <a:defRPr/>
              </a:pPr>
              <a:t>‹#›</a:t>
            </a:fld>
            <a:endParaRPr lang="en-US" altLang="en-US"/>
          </a:p>
        </p:txBody>
      </p:sp>
    </p:spTree>
    <p:extLst>
      <p:ext uri="{BB962C8B-B14F-4D97-AF65-F5344CB8AC3E}">
        <p14:creationId xmlns:p14="http://schemas.microsoft.com/office/powerpoint/2010/main" val="158358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F8D40242-C1F6-43EF-A7F3-6AFEF26E0CC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4"/>
            <a:endParaRPr lang="en-US" altLang="en-US"/>
          </a:p>
        </p:txBody>
      </p:sp>
      <p:pic>
        <p:nvPicPr>
          <p:cNvPr id="1027" name="Picture 13" descr="header ppp-11.jpg">
            <a:extLst>
              <a:ext uri="{FF2B5EF4-FFF2-40B4-BE49-F238E27FC236}">
                <a16:creationId xmlns:a16="http://schemas.microsoft.com/office/drawing/2014/main" id="{644590F0-3072-4716-B0AA-F9E78064148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0825" y="188913"/>
            <a:ext cx="86423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a:extLst>
              <a:ext uri="{FF2B5EF4-FFF2-40B4-BE49-F238E27FC236}">
                <a16:creationId xmlns:a16="http://schemas.microsoft.com/office/drawing/2014/main" id="{4BE9D868-4989-43AA-B3FB-002DFBB137A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408738"/>
            <a:ext cx="8147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hf sldNum="0" hdr="0" dt="0"/>
  <p:txStyles>
    <p:titleStyle>
      <a:lvl1pPr algn="ctr" rtl="0" eaLnBrk="0" fontAlgn="base" hangingPunct="0">
        <a:spcBef>
          <a:spcPct val="0"/>
        </a:spcBef>
        <a:spcAft>
          <a:spcPct val="0"/>
        </a:spcAft>
        <a:defRPr sz="2800" kern="1200">
          <a:solidFill>
            <a:srgbClr val="404040"/>
          </a:solidFill>
          <a:latin typeface="Arial Black" pitchFamily="34" charset="0"/>
          <a:ea typeface="+mj-ea"/>
          <a:cs typeface="+mj-cs"/>
        </a:defRPr>
      </a:lvl1pPr>
      <a:lvl2pPr algn="ctr" rtl="0" eaLnBrk="0" fontAlgn="base" hangingPunct="0">
        <a:spcBef>
          <a:spcPct val="0"/>
        </a:spcBef>
        <a:spcAft>
          <a:spcPct val="0"/>
        </a:spcAft>
        <a:defRPr sz="2800">
          <a:solidFill>
            <a:srgbClr val="404040"/>
          </a:solidFill>
          <a:latin typeface="Arial Black" pitchFamily="34" charset="0"/>
        </a:defRPr>
      </a:lvl2pPr>
      <a:lvl3pPr algn="ctr" rtl="0" eaLnBrk="0" fontAlgn="base" hangingPunct="0">
        <a:spcBef>
          <a:spcPct val="0"/>
        </a:spcBef>
        <a:spcAft>
          <a:spcPct val="0"/>
        </a:spcAft>
        <a:defRPr sz="2800">
          <a:solidFill>
            <a:srgbClr val="404040"/>
          </a:solidFill>
          <a:latin typeface="Arial Black" pitchFamily="34" charset="0"/>
        </a:defRPr>
      </a:lvl3pPr>
      <a:lvl4pPr algn="ctr" rtl="0" eaLnBrk="0" fontAlgn="base" hangingPunct="0">
        <a:spcBef>
          <a:spcPct val="0"/>
        </a:spcBef>
        <a:spcAft>
          <a:spcPct val="0"/>
        </a:spcAft>
        <a:defRPr sz="2800">
          <a:solidFill>
            <a:srgbClr val="404040"/>
          </a:solidFill>
          <a:latin typeface="Arial Black" pitchFamily="34" charset="0"/>
        </a:defRPr>
      </a:lvl4pPr>
      <a:lvl5pPr algn="ctr" rtl="0" eaLnBrk="0" fontAlgn="base" hangingPunct="0">
        <a:spcBef>
          <a:spcPct val="0"/>
        </a:spcBef>
        <a:spcAft>
          <a:spcPct val="0"/>
        </a:spcAft>
        <a:defRPr sz="2800">
          <a:solidFill>
            <a:srgbClr val="404040"/>
          </a:solidFill>
          <a:latin typeface="Arial Black"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404040"/>
          </a:solidFill>
          <a:latin typeface="Arial Black"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0404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A8693BC-DE76-40AD-B59D-B08EE6309EE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713DF4A6-FD0A-434E-807E-2CEE04C19D0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A23DFD5-82AA-4EA7-9762-94DDE26E61D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D69280CA-5EFB-42D8-A937-84E0599970C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2122BC0D-DD8E-4EE6-8B67-644A6B176A5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6E575C39-F831-4CB3-AD0C-9A22F0AEF3D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customXml" Target="../ink/ink11.xml"/><Relationship Id="rId3" Type="http://schemas.openxmlformats.org/officeDocument/2006/relationships/image" Target="../media/image14.png"/><Relationship Id="rId7" Type="http://schemas.openxmlformats.org/officeDocument/2006/relationships/customXml" Target="../ink/ink5.xml"/><Relationship Id="rId12" Type="http://schemas.openxmlformats.org/officeDocument/2006/relationships/customXml" Target="../ink/ink10.xml"/><Relationship Id="rId2" Type="http://schemas.openxmlformats.org/officeDocument/2006/relationships/customXml" Target="../ink/ink1.xml"/><Relationship Id="rId16"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customXml" Target="../ink/ink9.xml"/><Relationship Id="rId5" Type="http://schemas.openxmlformats.org/officeDocument/2006/relationships/customXml" Target="../ink/ink3.xml"/><Relationship Id="rId15" Type="http://schemas.openxmlformats.org/officeDocument/2006/relationships/customXml" Target="../ink/ink12.xml"/><Relationship Id="rId10" Type="http://schemas.openxmlformats.org/officeDocument/2006/relationships/customXml" Target="../ink/ink8.xml"/><Relationship Id="rId4" Type="http://schemas.openxmlformats.org/officeDocument/2006/relationships/customXml" Target="../ink/ink2.xml"/><Relationship Id="rId9" Type="http://schemas.openxmlformats.org/officeDocument/2006/relationships/customXml" Target="../ink/ink7.xml"/><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hyperlink" Target="http://networkcodes.entsoe.eu/"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www.entsoe.e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hops.hr/javna-nadmetanja-za-osiguravanje-mfrr-rezerve-snage-iili-energije-uravnotezenja-za-sigurnost-sustav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962153C-CBB3-4282-A35B-182256BBAB7A}"/>
              </a:ext>
            </a:extLst>
          </p:cNvPr>
          <p:cNvSpPr>
            <a:spLocks noGrp="1" noChangeArrowheads="1"/>
          </p:cNvSpPr>
          <p:nvPr>
            <p:ph type="ctrTitle"/>
          </p:nvPr>
        </p:nvSpPr>
        <p:spPr bwMode="auto">
          <a:xfrm>
            <a:off x="539750" y="1125538"/>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n-GB" altLang="en-US" sz="2800" b="1">
                <a:solidFill>
                  <a:srgbClr val="505050"/>
                </a:solidFill>
                <a:latin typeface="Arial" panose="020B0604020202020204" pitchFamily="34" charset="0"/>
                <a:ea typeface="Calibri" panose="020F0502020204030204" pitchFamily="34" charset="0"/>
                <a:cs typeface="Times New Roman" panose="02020603050405020304" pitchFamily="18" charset="0"/>
              </a:rPr>
              <a:t>Radionica</a:t>
            </a:r>
            <a:br>
              <a:rPr lang="hr-HR" altLang="en-US" sz="2800" b="1">
                <a:solidFill>
                  <a:srgbClr val="505050"/>
                </a:solidFill>
                <a:latin typeface="Arial" panose="020B0604020202020204" pitchFamily="34" charset="0"/>
                <a:ea typeface="Calibri" panose="020F0502020204030204" pitchFamily="34" charset="0"/>
                <a:cs typeface="Times New Roman" panose="02020603050405020304" pitchFamily="18" charset="0"/>
              </a:rPr>
            </a:br>
            <a:br>
              <a:rPr lang="en-GB" altLang="en-US" sz="2800">
                <a:solidFill>
                  <a:srgbClr val="505050"/>
                </a:solidFill>
                <a:latin typeface="Arial" panose="020B0604020202020204" pitchFamily="34" charset="0"/>
                <a:ea typeface="Calibri" panose="020F0502020204030204" pitchFamily="34" charset="0"/>
                <a:cs typeface="Times New Roman" panose="02020603050405020304" pitchFamily="18" charset="0"/>
              </a:rPr>
            </a:br>
            <a:r>
              <a:rPr lang="en-GB" altLang="en-US" sz="2800" b="1">
                <a:solidFill>
                  <a:srgbClr val="505050"/>
                </a:solidFill>
                <a:latin typeface="Arial" panose="020B0604020202020204" pitchFamily="34" charset="0"/>
                <a:ea typeface="Calibri" panose="020F0502020204030204" pitchFamily="34" charset="0"/>
                <a:cs typeface="Times New Roman" panose="02020603050405020304" pitchFamily="18" charset="0"/>
              </a:rPr>
              <a:t>Aktivni kupac i </a:t>
            </a:r>
            <a:br>
              <a:rPr lang="hr-HR" altLang="en-US" sz="2800" b="1">
                <a:solidFill>
                  <a:srgbClr val="505050"/>
                </a:solidFill>
                <a:latin typeface="Arial" panose="020B0604020202020204" pitchFamily="34" charset="0"/>
                <a:ea typeface="Calibri" panose="020F0502020204030204" pitchFamily="34" charset="0"/>
                <a:cs typeface="Times New Roman" panose="02020603050405020304" pitchFamily="18" charset="0"/>
              </a:rPr>
            </a:br>
            <a:r>
              <a:rPr lang="en-GB" altLang="en-US" sz="2800" b="1">
                <a:solidFill>
                  <a:srgbClr val="505050"/>
                </a:solidFill>
                <a:latin typeface="Arial" panose="020B0604020202020204" pitchFamily="34" charset="0"/>
                <a:ea typeface="Calibri" panose="020F0502020204030204" pitchFamily="34" charset="0"/>
                <a:cs typeface="Times New Roman" panose="02020603050405020304" pitchFamily="18" charset="0"/>
              </a:rPr>
              <a:t>usluge fleksibilnosti na strani potrošnje</a:t>
            </a:r>
            <a:r>
              <a:rPr lang="en-GB" altLang="en-US" sz="2800">
                <a:solidFill>
                  <a:srgbClr val="505050"/>
                </a:solidFill>
                <a:latin typeface="Arial" panose="020B0604020202020204" pitchFamily="34" charset="0"/>
                <a:ea typeface="Times New Roman" panose="02020603050405020304" pitchFamily="18" charset="0"/>
                <a:cs typeface="Arial" panose="020B0604020202020204" pitchFamily="34" charset="0"/>
              </a:rPr>
              <a:t> </a:t>
            </a:r>
            <a:br>
              <a:rPr lang="hr-HR" altLang="en-US" sz="2800">
                <a:solidFill>
                  <a:srgbClr val="505050"/>
                </a:solidFill>
                <a:latin typeface="Arial" panose="020B0604020202020204" pitchFamily="34" charset="0"/>
                <a:ea typeface="Times New Roman" panose="02020603050405020304" pitchFamily="18" charset="0"/>
                <a:cs typeface="Arial" panose="020B0604020202020204" pitchFamily="34" charset="0"/>
              </a:rPr>
            </a:br>
            <a:r>
              <a:rPr lang="en-GB" altLang="en-US" sz="2800" b="1">
                <a:solidFill>
                  <a:srgbClr val="505050"/>
                </a:solidFill>
                <a:latin typeface="Arial" panose="020B0604020202020204" pitchFamily="34" charset="0"/>
                <a:ea typeface="Calibri" panose="020F0502020204030204" pitchFamily="34" charset="0"/>
                <a:cs typeface="Times New Roman" panose="02020603050405020304" pitchFamily="18" charset="0"/>
              </a:rPr>
              <a:t>u kontekstu Direktive (EU) 2019/944</a:t>
            </a:r>
            <a:br>
              <a:rPr lang="en-GB" altLang="en-US" sz="2800">
                <a:solidFill>
                  <a:srgbClr val="505050"/>
                </a:solidFill>
                <a:latin typeface="Arial" panose="020B0604020202020204" pitchFamily="34" charset="0"/>
                <a:ea typeface="Calibri" panose="020F0502020204030204" pitchFamily="34" charset="0"/>
                <a:cs typeface="Times New Roman" panose="02020603050405020304" pitchFamily="18" charset="0"/>
              </a:rPr>
            </a:br>
            <a:endParaRPr lang="en-GB" altLang="en-US" sz="2800">
              <a:solidFill>
                <a:srgbClr val="404040"/>
              </a:solidFill>
            </a:endParaRPr>
          </a:p>
        </p:txBody>
      </p:sp>
      <p:sp>
        <p:nvSpPr>
          <p:cNvPr id="17411" name="Title 1">
            <a:extLst>
              <a:ext uri="{FF2B5EF4-FFF2-40B4-BE49-F238E27FC236}">
                <a16:creationId xmlns:a16="http://schemas.microsoft.com/office/drawing/2014/main" id="{FCCEEB02-662F-460B-969D-11D41C598AA7}"/>
              </a:ext>
            </a:extLst>
          </p:cNvPr>
          <p:cNvSpPr txBox="1">
            <a:spLocks noChangeArrowheads="1"/>
          </p:cNvSpPr>
          <p:nvPr/>
        </p:nvSpPr>
        <p:spPr bwMode="auto">
          <a:xfrm>
            <a:off x="900113" y="426243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lgn="ctr">
              <a:lnSpc>
                <a:spcPct val="115000"/>
              </a:lnSpc>
              <a:spcBef>
                <a:spcPct val="0"/>
              </a:spcBef>
              <a:spcAft>
                <a:spcPts val="1000"/>
              </a:spcAft>
              <a:buFontTx/>
              <a:buNone/>
            </a:pPr>
            <a:r>
              <a:rPr lang="hr-HR" altLang="en-US" sz="1800" b="1">
                <a:solidFill>
                  <a:srgbClr val="505050"/>
                </a:solidFill>
                <a:latin typeface="Arial" panose="020B0604020202020204" pitchFamily="34" charset="0"/>
                <a:ea typeface="Calibri" panose="020F0502020204030204" pitchFamily="34" charset="0"/>
                <a:cs typeface="Times New Roman" panose="02020603050405020304" pitchFamily="18" charset="0"/>
              </a:rPr>
              <a:t>Ivona Štritof, SNKE</a:t>
            </a:r>
            <a:br>
              <a:rPr lang="hr-HR" altLang="en-US" sz="1800" b="1">
                <a:solidFill>
                  <a:srgbClr val="505050"/>
                </a:solidFill>
                <a:latin typeface="Arial" panose="020B0604020202020204" pitchFamily="34" charset="0"/>
                <a:ea typeface="Calibri" panose="020F0502020204030204" pitchFamily="34" charset="0"/>
                <a:cs typeface="Times New Roman" panose="02020603050405020304" pitchFamily="18" charset="0"/>
              </a:rPr>
            </a:br>
            <a:endParaRPr lang="hr-HR" altLang="en-US" sz="1800" b="1">
              <a:solidFill>
                <a:srgbClr val="505050"/>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Bef>
                <a:spcPct val="0"/>
              </a:spcBef>
              <a:spcAft>
                <a:spcPts val="1000"/>
              </a:spcAft>
              <a:buFontTx/>
              <a:buNone/>
            </a:pPr>
            <a:br>
              <a:rPr lang="en-GB" altLang="en-US" sz="1800">
                <a:solidFill>
                  <a:srgbClr val="505050"/>
                </a:solidFill>
                <a:latin typeface="Arial" panose="020B0604020202020204" pitchFamily="34" charset="0"/>
                <a:ea typeface="Calibri" panose="020F0502020204030204" pitchFamily="34" charset="0"/>
                <a:cs typeface="Times New Roman" panose="02020603050405020304" pitchFamily="18" charset="0"/>
              </a:rPr>
            </a:br>
            <a:r>
              <a:rPr lang="en-GB" altLang="en-US" sz="1800">
                <a:solidFill>
                  <a:srgbClr val="505050"/>
                </a:solidFill>
                <a:latin typeface="Arial" panose="020B0604020202020204" pitchFamily="34" charset="0"/>
                <a:ea typeface="Calibri" panose="020F0502020204030204" pitchFamily="34" charset="0"/>
                <a:cs typeface="Times New Roman" panose="02020603050405020304" pitchFamily="18" charset="0"/>
              </a:rPr>
              <a:t>Ministarstvo rudarstva i energetike</a:t>
            </a:r>
          </a:p>
          <a:p>
            <a:pPr algn="ctr">
              <a:lnSpc>
                <a:spcPct val="115000"/>
              </a:lnSpc>
              <a:spcBef>
                <a:spcPct val="0"/>
              </a:spcBef>
              <a:spcAft>
                <a:spcPts val="1000"/>
              </a:spcAft>
              <a:buFontTx/>
              <a:buNone/>
            </a:pPr>
            <a:r>
              <a:rPr lang="hr-HR" altLang="en-US" sz="1800">
                <a:solidFill>
                  <a:srgbClr val="505050"/>
                </a:solidFill>
                <a:latin typeface="Arial" panose="020B0604020202020204" pitchFamily="34" charset="0"/>
                <a:ea typeface="Calibri" panose="020F0502020204030204" pitchFamily="34" charset="0"/>
                <a:cs typeface="Times New Roman" panose="02020603050405020304" pitchFamily="18" charset="0"/>
              </a:rPr>
              <a:t>Beograd</a:t>
            </a:r>
            <a:r>
              <a:rPr lang="en-GB" altLang="en-US" sz="1800">
                <a:solidFill>
                  <a:srgbClr val="505050"/>
                </a:solidFill>
                <a:latin typeface="Arial" panose="020B0604020202020204" pitchFamily="34" charset="0"/>
                <a:ea typeface="Calibri" panose="020F0502020204030204" pitchFamily="34" charset="0"/>
                <a:cs typeface="Times New Roman" panose="02020603050405020304" pitchFamily="18" charset="0"/>
              </a:rPr>
              <a:t>, 18.10.2023.</a:t>
            </a:r>
          </a:p>
          <a:p>
            <a:pPr algn="ctr">
              <a:lnSpc>
                <a:spcPct val="115000"/>
              </a:lnSpc>
              <a:spcBef>
                <a:spcPct val="0"/>
              </a:spcBef>
              <a:spcAft>
                <a:spcPts val="1000"/>
              </a:spcAft>
              <a:buFontTx/>
              <a:buNone/>
            </a:pPr>
            <a:br>
              <a:rPr lang="en-GB" altLang="en-US" sz="1800">
                <a:solidFill>
                  <a:srgbClr val="505050"/>
                </a:solidFill>
                <a:latin typeface="Arial" panose="020B0604020202020204" pitchFamily="34" charset="0"/>
                <a:ea typeface="Calibri" panose="020F0502020204030204" pitchFamily="34" charset="0"/>
                <a:cs typeface="Times New Roman" panose="02020603050405020304" pitchFamily="18" charset="0"/>
              </a:rPr>
            </a:br>
            <a:endParaRPr lang="en-GB" altLang="en-US">
              <a:ea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4167C40-E0FF-42E9-875A-FB1D5E77134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t>Direktiva (EU) 2019/944 u kontekstu 4D</a:t>
            </a:r>
            <a:endParaRPr lang="en-GB" altLang="en-US"/>
          </a:p>
        </p:txBody>
      </p:sp>
      <p:sp>
        <p:nvSpPr>
          <p:cNvPr id="3" name="Content Placeholder 2">
            <a:extLst>
              <a:ext uri="{FF2B5EF4-FFF2-40B4-BE49-F238E27FC236}">
                <a16:creationId xmlns:a16="http://schemas.microsoft.com/office/drawing/2014/main" id="{8D54E325-ECAB-4960-9971-3BF90C506DFF}"/>
              </a:ext>
            </a:extLst>
          </p:cNvPr>
          <p:cNvSpPr>
            <a:spLocks noGrp="1"/>
          </p:cNvSpPr>
          <p:nvPr>
            <p:ph sz="half" idx="1"/>
          </p:nvPr>
        </p:nvSpPr>
        <p:spPr>
          <a:xfrm>
            <a:off x="539750" y="1341438"/>
            <a:ext cx="8064500" cy="5014912"/>
          </a:xfrm>
        </p:spPr>
        <p:txBody>
          <a:bodyPr/>
          <a:lstStyle/>
          <a:p>
            <a:pPr>
              <a:defRPr/>
            </a:pPr>
            <a:r>
              <a:rPr lang="hr-HR" sz="2200" dirty="0">
                <a:latin typeface="Arial Narrow" panose="020B0606020202030204" pitchFamily="34" charset="0"/>
              </a:rPr>
              <a:t>U središtu </a:t>
            </a:r>
            <a:r>
              <a:rPr lang="hr-HR" sz="2200" dirty="0">
                <a:solidFill>
                  <a:schemeClr val="accent6"/>
                </a:solidFill>
                <a:latin typeface="Arial Narrow" panose="020B0606020202030204" pitchFamily="34" charset="0"/>
              </a:rPr>
              <a:t>EU vizije energetske unije </a:t>
            </a:r>
            <a:r>
              <a:rPr lang="hr-HR" sz="2200" dirty="0">
                <a:latin typeface="Arial Narrow" panose="020B0606020202030204" pitchFamily="34" charset="0"/>
              </a:rPr>
              <a:t>su građani, odnosno </a:t>
            </a:r>
            <a:r>
              <a:rPr lang="hr-HR" sz="2200" dirty="0">
                <a:solidFill>
                  <a:schemeClr val="accent6"/>
                </a:solidFill>
                <a:latin typeface="Arial Narrow" panose="020B0606020202030204" pitchFamily="34" charset="0"/>
              </a:rPr>
              <a:t>potrošači/krajnji kupci </a:t>
            </a:r>
            <a:r>
              <a:rPr lang="hr-HR" sz="2200" dirty="0">
                <a:latin typeface="Arial Narrow" panose="020B0606020202030204" pitchFamily="34" charset="0"/>
              </a:rPr>
              <a:t>koji preuzimaju odgovornost za energetsku tranziciju i aktivno učestvuju na energetskom tržištu</a:t>
            </a:r>
          </a:p>
          <a:p>
            <a:pPr>
              <a:defRPr/>
            </a:pPr>
            <a:endParaRPr lang="hr-HR" sz="2200" dirty="0">
              <a:latin typeface="Arial Narrow" panose="020B0606020202030204" pitchFamily="34" charset="0"/>
            </a:endParaRPr>
          </a:p>
          <a:p>
            <a:pPr>
              <a:defRPr/>
            </a:pPr>
            <a:r>
              <a:rPr lang="hr-HR" sz="2200" dirty="0">
                <a:latin typeface="Arial Narrow" panose="020B0606020202030204" pitchFamily="34" charset="0"/>
              </a:rPr>
              <a:t>Kada govorimo o famoznih 4 D</a:t>
            </a:r>
          </a:p>
          <a:p>
            <a:pPr marL="1074738" lvl="1" indent="93663">
              <a:buFont typeface="Arial" panose="020B0604020202020204" pitchFamily="34" charset="0"/>
              <a:buNone/>
              <a:defRPr/>
            </a:pPr>
            <a:r>
              <a:rPr lang="hr-HR" sz="2200" b="1" dirty="0">
                <a:solidFill>
                  <a:schemeClr val="accent6"/>
                </a:solidFill>
                <a:latin typeface="Arial Narrow" panose="020B0606020202030204" pitchFamily="34" charset="0"/>
              </a:rPr>
              <a:t>D</a:t>
            </a:r>
            <a:r>
              <a:rPr lang="hr-HR" sz="2200" dirty="0">
                <a:latin typeface="Arial Narrow" panose="020B0606020202030204" pitchFamily="34" charset="0"/>
              </a:rPr>
              <a:t>ekarbonizacija</a:t>
            </a:r>
          </a:p>
          <a:p>
            <a:pPr marL="1074738" lvl="1" indent="93663">
              <a:buFont typeface="Arial" panose="020B0604020202020204" pitchFamily="34" charset="0"/>
              <a:buNone/>
              <a:defRPr/>
            </a:pPr>
            <a:r>
              <a:rPr lang="hr-HR" sz="2200" b="1" dirty="0">
                <a:solidFill>
                  <a:schemeClr val="accent6"/>
                </a:solidFill>
                <a:latin typeface="Arial Narrow" panose="020B0606020202030204" pitchFamily="34" charset="0"/>
              </a:rPr>
              <a:t>D</a:t>
            </a:r>
            <a:r>
              <a:rPr lang="hr-HR" sz="2200" dirty="0">
                <a:latin typeface="Arial Narrow" panose="020B0606020202030204" pitchFamily="34" charset="0"/>
              </a:rPr>
              <a:t>ecentralizacija</a:t>
            </a:r>
          </a:p>
          <a:p>
            <a:pPr marL="1074738" lvl="1" indent="93663">
              <a:buFont typeface="Arial" panose="020B0604020202020204" pitchFamily="34" charset="0"/>
              <a:buNone/>
              <a:defRPr/>
            </a:pPr>
            <a:r>
              <a:rPr lang="hr-HR" sz="2200" b="1" dirty="0">
                <a:solidFill>
                  <a:schemeClr val="accent6"/>
                </a:solidFill>
                <a:latin typeface="Arial Narrow" panose="020B0606020202030204" pitchFamily="34" charset="0"/>
              </a:rPr>
              <a:t>D</a:t>
            </a:r>
            <a:r>
              <a:rPr lang="hr-HR" sz="2200" dirty="0">
                <a:latin typeface="Arial Narrow" panose="020B0606020202030204" pitchFamily="34" charset="0"/>
              </a:rPr>
              <a:t>igitalizacija</a:t>
            </a:r>
          </a:p>
          <a:p>
            <a:pPr marL="1074738" lvl="1" indent="93663">
              <a:buFont typeface="Arial" panose="020B0604020202020204" pitchFamily="34" charset="0"/>
              <a:buNone/>
              <a:defRPr/>
            </a:pPr>
            <a:r>
              <a:rPr lang="hr-HR" sz="2200" b="1" dirty="0">
                <a:solidFill>
                  <a:schemeClr val="accent6"/>
                </a:solidFill>
                <a:latin typeface="Arial Narrow" panose="020B0606020202030204" pitchFamily="34" charset="0"/>
              </a:rPr>
              <a:t>D</a:t>
            </a:r>
            <a:r>
              <a:rPr lang="hr-HR" sz="2200" dirty="0">
                <a:latin typeface="Arial Narrow" panose="020B0606020202030204" pitchFamily="34" charset="0"/>
              </a:rPr>
              <a:t>emokratizacija</a:t>
            </a:r>
          </a:p>
          <a:p>
            <a:pPr lvl="1">
              <a:buFont typeface="Arial" panose="020B0604020202020204" pitchFamily="34" charset="0"/>
              <a:buChar char="•"/>
              <a:defRPr/>
            </a:pPr>
            <a:endParaRPr lang="hr-HR" sz="2200" dirty="0">
              <a:latin typeface="Arial Narrow" panose="020B0606020202030204" pitchFamily="34" charset="0"/>
            </a:endParaRPr>
          </a:p>
          <a:p>
            <a:pPr>
              <a:defRPr/>
            </a:pPr>
            <a:r>
              <a:rPr lang="hr-HR" sz="2200" dirty="0">
                <a:latin typeface="Arial Narrow" panose="020B0606020202030204" pitchFamily="34" charset="0"/>
              </a:rPr>
              <a:t>Direktiva (EU) 2019/944 u najvećoj </a:t>
            </a:r>
            <a:r>
              <a:rPr lang="hr-HR" sz="2200" dirty="0" err="1">
                <a:latin typeface="Arial Narrow" panose="020B0606020202030204" pitchFamily="34" charset="0"/>
              </a:rPr>
              <a:t>meri</a:t>
            </a:r>
            <a:r>
              <a:rPr lang="hr-HR" sz="2200" dirty="0">
                <a:latin typeface="Arial Narrow" panose="020B0606020202030204" pitchFamily="34" charset="0"/>
              </a:rPr>
              <a:t> donosi novine u </a:t>
            </a:r>
            <a:r>
              <a:rPr lang="hr-HR" sz="2200" b="1" dirty="0">
                <a:latin typeface="Arial Narrow" panose="020B0606020202030204" pitchFamily="34" charset="0"/>
              </a:rPr>
              <a:t>4. D – Demokratizaciji</a:t>
            </a:r>
            <a:r>
              <a:rPr lang="hr-HR" sz="2200" dirty="0">
                <a:latin typeface="Arial Narrow" panose="020B0606020202030204" pitchFamily="34" charset="0"/>
              </a:rPr>
              <a:t>, dok u </a:t>
            </a:r>
            <a:r>
              <a:rPr lang="hr-HR" sz="2200" dirty="0" err="1">
                <a:latin typeface="Arial Narrow" panose="020B0606020202030204" pitchFamily="34" charset="0"/>
              </a:rPr>
              <a:t>delu</a:t>
            </a:r>
            <a:r>
              <a:rPr lang="hr-HR" sz="2200" dirty="0">
                <a:latin typeface="Arial Narrow" panose="020B0606020202030204" pitchFamily="34" charset="0"/>
              </a:rPr>
              <a:t> krajnjeg kupca/korisnika osnažuje </a:t>
            </a:r>
            <a:r>
              <a:rPr lang="hr-HR" sz="2200" b="1" dirty="0">
                <a:latin typeface="Arial Narrow" panose="020B0606020202030204" pitchFamily="34" charset="0"/>
              </a:rPr>
              <a:t>3. D – Digitalizaciju</a:t>
            </a:r>
          </a:p>
          <a:p>
            <a:pPr>
              <a:defRPr/>
            </a:pPr>
            <a:endParaRPr lang="hr-HR" sz="2200" b="1" dirty="0">
              <a:latin typeface="Arial Narrow" panose="020B0606020202030204" pitchFamily="34" charset="0"/>
            </a:endParaRPr>
          </a:p>
        </p:txBody>
      </p:sp>
      <p:sp>
        <p:nvSpPr>
          <p:cNvPr id="26628" name="Slide Number Placeholder 4">
            <a:extLst>
              <a:ext uri="{FF2B5EF4-FFF2-40B4-BE49-F238E27FC236}">
                <a16:creationId xmlns:a16="http://schemas.microsoft.com/office/drawing/2014/main" id="{E56AD26A-947A-4F4F-8200-CB442CEF0A45}"/>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BCBAA9A5-938F-4A35-9DED-A1127E2AFCD2}" type="slidenum">
              <a:rPr lang="hr-HR" altLang="en-US" sz="1800" smtClean="0">
                <a:solidFill>
                  <a:schemeClr val="tx1"/>
                </a:solidFill>
                <a:latin typeface="Arial" panose="020B0604020202020204" pitchFamily="34" charset="0"/>
              </a:rPr>
              <a:pPr>
                <a:spcBef>
                  <a:spcPct val="0"/>
                </a:spcBef>
                <a:buFontTx/>
                <a:buNone/>
              </a:pPr>
              <a:t>10</a:t>
            </a:fld>
            <a:endParaRPr lang="hr-HR" altLang="en-US" sz="1800">
              <a:solidFill>
                <a:schemeClr val="tx1"/>
              </a:solidFill>
              <a:latin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8AE2864-F6D2-4219-8818-E3508229EF5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t>Transpozicija Direktive (EU) 2019/944</a:t>
            </a:r>
            <a:endParaRPr lang="en-GB" altLang="en-US"/>
          </a:p>
        </p:txBody>
      </p:sp>
      <p:sp>
        <p:nvSpPr>
          <p:cNvPr id="27651" name="Slide Number Placeholder 3">
            <a:extLst>
              <a:ext uri="{FF2B5EF4-FFF2-40B4-BE49-F238E27FC236}">
                <a16:creationId xmlns:a16="http://schemas.microsoft.com/office/drawing/2014/main" id="{73C3DBCB-6026-42B6-9391-A884DB2EF0CD}"/>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AF1A844E-185D-48B5-B7DB-FDE1C0115D63}" type="slidenum">
              <a:rPr lang="hr-HR" altLang="en-US" sz="1800" smtClean="0">
                <a:solidFill>
                  <a:schemeClr val="tx1"/>
                </a:solidFill>
                <a:latin typeface="Arial" panose="020B0604020202020204" pitchFamily="34" charset="0"/>
              </a:rPr>
              <a:pPr>
                <a:spcBef>
                  <a:spcPct val="0"/>
                </a:spcBef>
                <a:buFontTx/>
                <a:buNone/>
              </a:pPr>
              <a:t>11</a:t>
            </a:fld>
            <a:endParaRPr lang="hr-HR" altLang="en-US" sz="1800">
              <a:solidFill>
                <a:schemeClr val="tx1"/>
              </a:solidFill>
              <a:latin typeface="Arial" panose="020B0604020202020204" pitchFamily="34" charset="0"/>
            </a:endParaRPr>
          </a:p>
        </p:txBody>
      </p:sp>
      <p:sp>
        <p:nvSpPr>
          <p:cNvPr id="5" name="Content Placeholder 4">
            <a:extLst>
              <a:ext uri="{FF2B5EF4-FFF2-40B4-BE49-F238E27FC236}">
                <a16:creationId xmlns:a16="http://schemas.microsoft.com/office/drawing/2014/main" id="{25064EB6-BE19-4C17-93FF-091491EF1589}"/>
              </a:ext>
            </a:extLst>
          </p:cNvPr>
          <p:cNvSpPr>
            <a:spLocks noGrp="1"/>
          </p:cNvSpPr>
          <p:nvPr>
            <p:ph idx="1"/>
          </p:nvPr>
        </p:nvSpPr>
        <p:spPr>
          <a:xfrm>
            <a:off x="684213" y="1439863"/>
            <a:ext cx="8229600" cy="4525962"/>
          </a:xfrm>
        </p:spPr>
        <p:txBody>
          <a:bodyPr/>
          <a:lstStyle/>
          <a:p>
            <a:pPr marL="0" indent="0">
              <a:buFont typeface="Arial" panose="020B0604020202020204" pitchFamily="34" charset="0"/>
              <a:buNone/>
              <a:defRPr/>
            </a:pPr>
            <a:r>
              <a:rPr lang="hr-HR" sz="1800" b="1" dirty="0">
                <a:latin typeface="Arial Narrow" panose="020B0606020202030204" pitchFamily="34" charset="0"/>
              </a:rPr>
              <a:t>Zakon o izmenama i dopunama Zakona o energetici, 2023.</a:t>
            </a:r>
            <a:r>
              <a:rPr lang="hr-HR" sz="1800" dirty="0">
                <a:latin typeface="Arial Narrow" panose="020B0606020202030204" pitchFamily="34" charset="0"/>
              </a:rPr>
              <a:t> (skraćeno ZIDZoE)</a:t>
            </a:r>
          </a:p>
          <a:p>
            <a:pPr marL="0" indent="0">
              <a:buFont typeface="Arial" panose="020B0604020202020204" pitchFamily="34" charset="0"/>
              <a:buNone/>
              <a:defRPr/>
            </a:pPr>
            <a:endParaRPr lang="hr-HR" sz="1800" dirty="0">
              <a:latin typeface="Arial Narrow" panose="020B0606020202030204" pitchFamily="34" charset="0"/>
            </a:endParaRPr>
          </a:p>
          <a:p>
            <a:pPr marL="0" indent="0">
              <a:buFont typeface="Arial" panose="020B0604020202020204" pitchFamily="34" charset="0"/>
              <a:buNone/>
              <a:defRPr/>
            </a:pPr>
            <a:r>
              <a:rPr lang="hr-HR" sz="1800" b="1" dirty="0">
                <a:latin typeface="Arial Narrow" panose="020B0606020202030204" pitchFamily="34" charset="0"/>
              </a:rPr>
              <a:t>Podzakonski akti koje je potrebno uskladiti</a:t>
            </a:r>
          </a:p>
          <a:p>
            <a:pPr>
              <a:defRPr/>
            </a:pPr>
            <a:r>
              <a:rPr lang="pt-BR" sz="1800" dirty="0">
                <a:latin typeface="Arial Narrow" panose="020B0606020202030204" pitchFamily="34" charset="0"/>
              </a:rPr>
              <a:t>Uredbe o uslovima isporuke i snabdevanja (procedure sticanja i prestanka statusa, način priključenja, obaveze operatora sistema)</a:t>
            </a:r>
            <a:endParaRPr lang="en-GB" sz="1800" dirty="0">
              <a:latin typeface="Arial Narrow" panose="020B0606020202030204" pitchFamily="34" charset="0"/>
            </a:endParaRPr>
          </a:p>
          <a:p>
            <a:pPr>
              <a:defRPr/>
            </a:pPr>
            <a:r>
              <a:rPr lang="pt-BR" sz="1800" dirty="0">
                <a:latin typeface="Arial Narrow" panose="020B0606020202030204" pitchFamily="34" charset="0"/>
              </a:rPr>
              <a:t>Metodologije o određivanju cene pristupa prenosnom sistemu (način obračuna pristupa)</a:t>
            </a:r>
            <a:endParaRPr lang="en-GB" sz="1800" dirty="0">
              <a:latin typeface="Arial Narrow" panose="020B0606020202030204" pitchFamily="34" charset="0"/>
            </a:endParaRPr>
          </a:p>
          <a:p>
            <a:pPr>
              <a:defRPr/>
            </a:pPr>
            <a:r>
              <a:rPr lang="pt-BR" sz="1800" dirty="0">
                <a:latin typeface="Arial Narrow" panose="020B0606020202030204" pitchFamily="34" charset="0"/>
              </a:rPr>
              <a:t>Metodologije o određivanju cene pristupa distributivnog sistemu (način obračuna pristupa)</a:t>
            </a:r>
            <a:endParaRPr lang="en-GB" sz="1800" dirty="0">
              <a:latin typeface="Arial Narrow" panose="020B0606020202030204" pitchFamily="34" charset="0"/>
            </a:endParaRPr>
          </a:p>
          <a:p>
            <a:pPr>
              <a:defRPr/>
            </a:pPr>
            <a:r>
              <a:rPr lang="pt-BR" sz="1800" dirty="0">
                <a:latin typeface="Arial Narrow" panose="020B0606020202030204" pitchFamily="34" charset="0"/>
              </a:rPr>
              <a:t>Pravila o radu prenosnog sistema (aspekti eksploatacije i operativnog rada energetskog objekta aktivnog kupca)</a:t>
            </a:r>
            <a:endParaRPr lang="en-GB" sz="1800" dirty="0">
              <a:latin typeface="Arial Narrow" panose="020B0606020202030204" pitchFamily="34" charset="0"/>
            </a:endParaRPr>
          </a:p>
          <a:p>
            <a:pPr>
              <a:defRPr/>
            </a:pPr>
            <a:r>
              <a:rPr lang="pt-BR" sz="1800" dirty="0">
                <a:latin typeface="Arial Narrow" panose="020B0606020202030204" pitchFamily="34" charset="0"/>
              </a:rPr>
              <a:t>Pravila o priključenju na prenosni sistem (uslovi i procedura prikljuključenja na sistem)</a:t>
            </a:r>
            <a:endParaRPr lang="en-GB" sz="1800" dirty="0">
              <a:latin typeface="Arial Narrow" panose="020B0606020202030204" pitchFamily="34" charset="0"/>
            </a:endParaRPr>
          </a:p>
          <a:p>
            <a:pPr>
              <a:defRPr/>
            </a:pPr>
            <a:r>
              <a:rPr lang="pt-BR" sz="1800" dirty="0">
                <a:latin typeface="Arial Narrow" panose="020B0606020202030204" pitchFamily="34" charset="0"/>
              </a:rPr>
              <a:t>Pravila o radu distributivnog sistema (aspekti eksploatacije i operativnog rada energetskog objekta aktivnog kupca)</a:t>
            </a:r>
            <a:endParaRPr lang="en-GB" sz="1800" dirty="0">
              <a:latin typeface="Arial Narrow" panose="020B0606020202030204" pitchFamily="34" charset="0"/>
            </a:endParaRPr>
          </a:p>
          <a:p>
            <a:pPr>
              <a:defRPr/>
            </a:pPr>
            <a:r>
              <a:rPr lang="pt-BR" sz="1800" dirty="0">
                <a:latin typeface="Arial Narrow" panose="020B0606020202030204" pitchFamily="34" charset="0"/>
              </a:rPr>
              <a:t>Pravila o radu tržišta električne energije (razrada uloge, usluga, načina učestvovanja na tržištu i odnosa sa drugim učesnicima na tržištu)</a:t>
            </a:r>
            <a:endParaRPr lang="en-GB" sz="1800" dirty="0">
              <a:latin typeface="Arial Narrow" panose="020B0606020202030204" pitchFamily="34" charset="0"/>
            </a:endParaRPr>
          </a:p>
          <a:p>
            <a:pPr>
              <a:defRPr/>
            </a:pPr>
            <a:endParaRPr lang="en-GB" sz="1800" dirty="0">
              <a:latin typeface="Arial Narrow" panose="020B060602020203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a:extLst>
              <a:ext uri="{FF2B5EF4-FFF2-40B4-BE49-F238E27FC236}">
                <a16:creationId xmlns:a16="http://schemas.microsoft.com/office/drawing/2014/main" id="{E803FE6F-4B3B-4C50-BE82-815BF91C5461}"/>
              </a:ext>
            </a:extLst>
          </p:cNvPr>
          <p:cNvSpPr>
            <a:spLocks noGrp="1" noChangeArrowheads="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94402115-EC05-466B-9A7D-E541A34697F6}" type="slidenum">
              <a:rPr lang="hr-HR" altLang="en-US" sz="1800" smtClean="0">
                <a:solidFill>
                  <a:schemeClr val="tx1"/>
                </a:solidFill>
                <a:latin typeface="Arial" panose="020B0604020202020204" pitchFamily="34" charset="0"/>
              </a:rPr>
              <a:pPr>
                <a:spcBef>
                  <a:spcPct val="0"/>
                </a:spcBef>
                <a:buFontTx/>
                <a:buNone/>
              </a:pPr>
              <a:t>12</a:t>
            </a:fld>
            <a:endParaRPr lang="hr-HR" altLang="en-US" sz="1800">
              <a:solidFill>
                <a:schemeClr val="tx1"/>
              </a:solidFill>
              <a:latin typeface="Arial" panose="020B0604020202020204" pitchFamily="34" charset="0"/>
            </a:endParaRPr>
          </a:p>
        </p:txBody>
      </p:sp>
      <p:sp>
        <p:nvSpPr>
          <p:cNvPr id="28675" name="Title 1">
            <a:extLst>
              <a:ext uri="{FF2B5EF4-FFF2-40B4-BE49-F238E27FC236}">
                <a16:creationId xmlns:a16="http://schemas.microsoft.com/office/drawing/2014/main" id="{81E29D95-ACA2-477A-B3BC-E5CA735C915F}"/>
              </a:ext>
            </a:extLst>
          </p:cNvPr>
          <p:cNvSpPr>
            <a:spLocks noGrp="1" noChangeArrowheads="1"/>
          </p:cNvSpPr>
          <p:nvPr>
            <p:ph type="title"/>
          </p:nvPr>
        </p:nvSpPr>
        <p:spPr bwMode="auto">
          <a:xfrm>
            <a:off x="1258888" y="1844675"/>
            <a:ext cx="6626225" cy="719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4000"/>
              <a:t>Pojmove koje uvodi ili razrađuje Direktiva (EU) 2019/944</a:t>
            </a:r>
            <a:br>
              <a:rPr lang="hr-HR" altLang="en-US" sz="4000"/>
            </a:br>
            <a:r>
              <a:rPr lang="hr-HR" altLang="en-US" sz="4000"/>
              <a:t>i njihova transpozicija</a:t>
            </a:r>
          </a:p>
        </p:txBody>
      </p:sp>
    </p:spTree>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1A812632-C714-44D5-9C2E-9001AE1EDBE6}"/>
              </a:ext>
            </a:extLst>
          </p:cNvPr>
          <p:cNvSpPr>
            <a:spLocks noGrp="1" noChangeArrowheads="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C6FA22F1-0F07-47A1-83BF-669815202B5C}" type="slidenum">
              <a:rPr lang="hr-HR" altLang="en-US" sz="1800" smtClean="0">
                <a:solidFill>
                  <a:schemeClr val="tx1"/>
                </a:solidFill>
                <a:latin typeface="Arial" panose="020B0604020202020204" pitchFamily="34" charset="0"/>
              </a:rPr>
              <a:pPr>
                <a:spcBef>
                  <a:spcPct val="0"/>
                </a:spcBef>
                <a:buFontTx/>
                <a:buNone/>
              </a:pPr>
              <a:t>13</a:t>
            </a:fld>
            <a:endParaRPr lang="hr-HR" altLang="en-US" sz="1800">
              <a:solidFill>
                <a:schemeClr val="tx1"/>
              </a:solidFill>
              <a:latin typeface="Arial" panose="020B0604020202020204" pitchFamily="34" charset="0"/>
            </a:endParaRPr>
          </a:p>
        </p:txBody>
      </p:sp>
      <p:sp>
        <p:nvSpPr>
          <p:cNvPr id="29699" name="Title 1">
            <a:extLst>
              <a:ext uri="{FF2B5EF4-FFF2-40B4-BE49-F238E27FC236}">
                <a16:creationId xmlns:a16="http://schemas.microsoft.com/office/drawing/2014/main" id="{F4421AAA-E39B-4C7A-9FDB-B6FECB78689B}"/>
              </a:ext>
            </a:extLst>
          </p:cNvPr>
          <p:cNvSpPr>
            <a:spLocks noGrp="1" noChangeArrowheads="1"/>
          </p:cNvSpPr>
          <p:nvPr>
            <p:ph type="title"/>
          </p:nvPr>
        </p:nvSpPr>
        <p:spPr bwMode="auto">
          <a:xfrm>
            <a:off x="1331913" y="3068638"/>
            <a:ext cx="6624637"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4000"/>
              <a:t>Aktivni kupac</a:t>
            </a:r>
          </a:p>
        </p:txBody>
      </p:sp>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290D98E-D5C7-4EF1-B444-485AC47587D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t>Karakteristike aktivnog kupca</a:t>
            </a:r>
          </a:p>
        </p:txBody>
      </p:sp>
      <p:sp>
        <p:nvSpPr>
          <p:cNvPr id="3" name="Content Placeholder 2">
            <a:extLst>
              <a:ext uri="{FF2B5EF4-FFF2-40B4-BE49-F238E27FC236}">
                <a16:creationId xmlns:a16="http://schemas.microsoft.com/office/drawing/2014/main" id="{E6569625-4A55-4C1A-8E34-AF3C5B604270}"/>
              </a:ext>
            </a:extLst>
          </p:cNvPr>
          <p:cNvSpPr>
            <a:spLocks noGrp="1"/>
          </p:cNvSpPr>
          <p:nvPr>
            <p:ph idx="1"/>
          </p:nvPr>
        </p:nvSpPr>
        <p:spPr>
          <a:xfrm>
            <a:off x="558800" y="1325563"/>
            <a:ext cx="8001000" cy="4752975"/>
          </a:xfrm>
        </p:spPr>
        <p:txBody>
          <a:bodyPr/>
          <a:lstStyle/>
          <a:p>
            <a:pPr>
              <a:defRPr/>
            </a:pPr>
            <a:r>
              <a:rPr lang="hr-HR" sz="2200" dirty="0">
                <a:latin typeface="Arial Narrow" panose="020B0606020202030204" pitchFamily="34" charset="0"/>
              </a:rPr>
              <a:t>povećana autonomija </a:t>
            </a:r>
          </a:p>
          <a:p>
            <a:pPr lvl="1">
              <a:defRPr/>
            </a:pPr>
            <a:r>
              <a:rPr lang="hr-HR" sz="2200" dirty="0">
                <a:latin typeface="Arial Narrow" panose="020B0606020202030204" pitchFamily="34" charset="0"/>
              </a:rPr>
              <a:t>odnosi se na </a:t>
            </a:r>
            <a:r>
              <a:rPr lang="hr-HR" sz="2200" dirty="0">
                <a:solidFill>
                  <a:schemeClr val="accent6"/>
                </a:solidFill>
                <a:latin typeface="Arial Narrow" panose="020B0606020202030204" pitchFamily="34" charset="0"/>
              </a:rPr>
              <a:t>preuzimanje veće brige o vlastitoj potrošnji, </a:t>
            </a:r>
            <a:r>
              <a:rPr lang="hr-HR" sz="2200" dirty="0">
                <a:latin typeface="Arial Narrow" panose="020B0606020202030204" pitchFamily="34" charset="0"/>
              </a:rPr>
              <a:t>bilo preko upravljanja potrošnjom, ugradnje skladišta ili vlastitom proizvodnjom električne energije </a:t>
            </a:r>
          </a:p>
          <a:p>
            <a:pPr>
              <a:defRPr/>
            </a:pPr>
            <a:r>
              <a:rPr lang="hr-HR" sz="2200" dirty="0">
                <a:latin typeface="Arial Narrow" panose="020B0606020202030204" pitchFamily="34" charset="0"/>
              </a:rPr>
              <a:t>učestvovanje na elektroenergetskim tržištima</a:t>
            </a:r>
          </a:p>
          <a:p>
            <a:pPr lvl="1">
              <a:defRPr/>
            </a:pPr>
            <a:r>
              <a:rPr lang="hr-HR" sz="2200" dirty="0" err="1">
                <a:latin typeface="Arial Narrow" panose="020B0606020202030204" pitchFamily="34" charset="0"/>
              </a:rPr>
              <a:t>gde</a:t>
            </a:r>
            <a:r>
              <a:rPr lang="hr-HR" sz="2200" dirty="0">
                <a:latin typeface="Arial Narrow" panose="020B0606020202030204" pitchFamily="34" charset="0"/>
              </a:rPr>
              <a:t> aktivni kupci prodaju višak energije ili </a:t>
            </a:r>
            <a:r>
              <a:rPr lang="hr-HR" sz="2200" dirty="0">
                <a:solidFill>
                  <a:schemeClr val="accent6"/>
                </a:solidFill>
                <a:latin typeface="Arial Narrow" panose="020B0606020202030204" pitchFamily="34" charset="0"/>
              </a:rPr>
              <a:t>pružaju pomoćne usluge  sistemu</a:t>
            </a:r>
            <a:r>
              <a:rPr lang="hr-HR" sz="2200" dirty="0">
                <a:latin typeface="Arial Narrow" panose="020B0606020202030204" pitchFamily="34" charset="0"/>
              </a:rPr>
              <a:t>. </a:t>
            </a:r>
          </a:p>
        </p:txBody>
      </p:sp>
      <p:sp>
        <p:nvSpPr>
          <p:cNvPr id="30724" name="Slide Number Placeholder 3">
            <a:extLst>
              <a:ext uri="{FF2B5EF4-FFF2-40B4-BE49-F238E27FC236}">
                <a16:creationId xmlns:a16="http://schemas.microsoft.com/office/drawing/2014/main" id="{3B9AEFDE-0AF5-4A0C-BB62-65B79C6817DA}"/>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7607F832-D7B1-4AC6-B8F2-B1EB8CFB7EBB}" type="slidenum">
              <a:rPr lang="hr-HR" altLang="en-US" sz="1800" smtClean="0">
                <a:solidFill>
                  <a:schemeClr val="tx1"/>
                </a:solidFill>
                <a:latin typeface="Arial" panose="020B0604020202020204" pitchFamily="34" charset="0"/>
              </a:rPr>
              <a:pPr>
                <a:spcBef>
                  <a:spcPct val="0"/>
                </a:spcBef>
                <a:buFontTx/>
                <a:buNone/>
              </a:pPr>
              <a:t>14</a:t>
            </a:fld>
            <a:endParaRPr lang="hr-HR" altLang="en-US" sz="1800">
              <a:solidFill>
                <a:schemeClr val="tx1"/>
              </a:solidFill>
              <a:latin typeface="Arial" panose="020B0604020202020204" pitchFamily="34" charset="0"/>
            </a:endParaRPr>
          </a:p>
        </p:txBody>
      </p:sp>
      <p:pic>
        <p:nvPicPr>
          <p:cNvPr id="30725" name="Picture 4">
            <a:extLst>
              <a:ext uri="{FF2B5EF4-FFF2-40B4-BE49-F238E27FC236}">
                <a16:creationId xmlns:a16="http://schemas.microsoft.com/office/drawing/2014/main" id="{C20C23E1-7919-4293-B66C-8D3555F00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3861048"/>
            <a:ext cx="8424862" cy="221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C38BC6D-B669-4E39-B6D0-13FC452E9A37}"/>
              </a:ext>
            </a:extLst>
          </p:cNvPr>
          <p:cNvSpPr>
            <a:spLocks noGrp="1" noChangeArrowheads="1"/>
          </p:cNvSpPr>
          <p:nvPr>
            <p:ph type="title"/>
          </p:nvPr>
        </p:nvSpPr>
        <p:spPr bwMode="auto">
          <a:xfrm>
            <a:off x="457200" y="692696"/>
            <a:ext cx="8229600" cy="7138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Aktivni kupac (</a:t>
            </a:r>
            <a:r>
              <a:rPr lang="hr-HR" altLang="en-US" dirty="0" err="1"/>
              <a:t>ZIDZoE</a:t>
            </a:r>
            <a:r>
              <a:rPr lang="hr-HR" altLang="en-US" dirty="0"/>
              <a:t> čl.2. st.1. tč.5.)</a:t>
            </a:r>
          </a:p>
        </p:txBody>
      </p:sp>
      <p:sp>
        <p:nvSpPr>
          <p:cNvPr id="3" name="Content Placeholder 2">
            <a:extLst>
              <a:ext uri="{FF2B5EF4-FFF2-40B4-BE49-F238E27FC236}">
                <a16:creationId xmlns:a16="http://schemas.microsoft.com/office/drawing/2014/main" id="{5D4014CD-46D8-444B-AE24-BA3796238841}"/>
              </a:ext>
            </a:extLst>
          </p:cNvPr>
          <p:cNvSpPr>
            <a:spLocks noGrp="1"/>
          </p:cNvSpPr>
          <p:nvPr>
            <p:ph sz="half" idx="1"/>
          </p:nvPr>
        </p:nvSpPr>
        <p:spPr>
          <a:xfrm>
            <a:off x="684213" y="1554163"/>
            <a:ext cx="7599362" cy="3024187"/>
          </a:xfrm>
        </p:spPr>
        <p:txBody>
          <a:bodyPr/>
          <a:lstStyle/>
          <a:p>
            <a:pPr>
              <a:defRPr/>
            </a:pPr>
            <a:r>
              <a:rPr lang="hr-HR" sz="2200" dirty="0">
                <a:latin typeface="Arial Narrow" panose="020B0606020202030204" pitchFamily="34" charset="0"/>
              </a:rPr>
              <a:t>je </a:t>
            </a:r>
            <a:r>
              <a:rPr lang="hr-HR" sz="2200" dirty="0">
                <a:solidFill>
                  <a:schemeClr val="accent6"/>
                </a:solidFill>
                <a:latin typeface="Arial Narrow" panose="020B0606020202030204" pitchFamily="34" charset="0"/>
              </a:rPr>
              <a:t>krajnji kupac</a:t>
            </a:r>
            <a:r>
              <a:rPr lang="hr-HR" sz="2200" dirty="0">
                <a:latin typeface="Arial Narrow" panose="020B0606020202030204" pitchFamily="34" charset="0"/>
              </a:rPr>
              <a:t>, ili </a:t>
            </a:r>
            <a:r>
              <a:rPr lang="hr-HR" sz="2200" dirty="0">
                <a:solidFill>
                  <a:schemeClr val="accent6"/>
                </a:solidFill>
                <a:latin typeface="Arial Narrow" panose="020B0606020202030204" pitchFamily="34" charset="0"/>
              </a:rPr>
              <a:t>grupa krajnjih kupaca </a:t>
            </a:r>
            <a:r>
              <a:rPr lang="hr-HR" sz="2200" dirty="0">
                <a:latin typeface="Arial Narrow" panose="020B0606020202030204" pitchFamily="34" charset="0"/>
              </a:rPr>
              <a:t>koji zajednički </a:t>
            </a:r>
            <a:r>
              <a:rPr lang="hr-HR" sz="2200" dirty="0" err="1">
                <a:latin typeface="Arial Narrow" panose="020B0606020202030204" pitchFamily="34" charset="0"/>
              </a:rPr>
              <a:t>deluju</a:t>
            </a:r>
            <a:r>
              <a:rPr lang="hr-HR" sz="2200" dirty="0">
                <a:latin typeface="Arial Narrow" panose="020B0606020202030204" pitchFamily="34" charset="0"/>
              </a:rPr>
              <a:t>, koji:</a:t>
            </a:r>
          </a:p>
          <a:p>
            <a:pPr marL="630238" lvl="1" indent="-274638">
              <a:defRPr/>
            </a:pPr>
            <a:r>
              <a:rPr lang="hr-HR" sz="2200" dirty="0">
                <a:latin typeface="Arial Narrow" panose="020B0606020202030204" pitchFamily="34" charset="0"/>
              </a:rPr>
              <a:t>koristi ili skladišti električnu energiju proizvedenu u okviru svojih objekata </a:t>
            </a:r>
            <a:r>
              <a:rPr lang="hr-HR" sz="2200" dirty="0" err="1">
                <a:latin typeface="Arial Narrow" panose="020B0606020202030204" pitchFamily="34" charset="0"/>
              </a:rPr>
              <a:t>smeštenih</a:t>
            </a:r>
            <a:r>
              <a:rPr lang="hr-HR" sz="2200" dirty="0">
                <a:latin typeface="Arial Narrow" panose="020B0606020202030204" pitchFamily="34" charset="0"/>
              </a:rPr>
              <a:t> u okviru određenih granica ili koji</a:t>
            </a:r>
          </a:p>
          <a:p>
            <a:pPr marL="630238" lvl="1" indent="-274638">
              <a:defRPr/>
            </a:pPr>
            <a:r>
              <a:rPr lang="hr-HR" sz="2200" dirty="0">
                <a:latin typeface="Arial Narrow" panose="020B0606020202030204" pitchFamily="34" charset="0"/>
              </a:rPr>
              <a:t>samostalno prodaje proizvedenu električnu energiju ili </a:t>
            </a:r>
          </a:p>
          <a:p>
            <a:pPr marL="630238" lvl="1" indent="-274638">
              <a:defRPr/>
            </a:pPr>
            <a:r>
              <a:rPr lang="hr-HR" sz="2200" b="1" dirty="0">
                <a:solidFill>
                  <a:schemeClr val="accent6"/>
                </a:solidFill>
                <a:latin typeface="Arial Narrow" panose="020B0606020202030204" pitchFamily="34" charset="0"/>
              </a:rPr>
              <a:t>učestvuje u uslugama fleksibilnosti </a:t>
            </a:r>
            <a:r>
              <a:rPr lang="hr-HR" sz="2200" dirty="0">
                <a:latin typeface="Arial Narrow" panose="020B0606020202030204" pitchFamily="34" charset="0"/>
              </a:rPr>
              <a:t>ili </a:t>
            </a:r>
          </a:p>
          <a:p>
            <a:pPr marL="630238" lvl="1" indent="-274638">
              <a:defRPr/>
            </a:pPr>
            <a:r>
              <a:rPr lang="hr-HR" sz="2200" dirty="0" err="1">
                <a:latin typeface="Arial Narrow" panose="020B0606020202030204" pitchFamily="34" charset="0"/>
              </a:rPr>
              <a:t>merama</a:t>
            </a:r>
            <a:r>
              <a:rPr lang="hr-HR" sz="2200" dirty="0">
                <a:latin typeface="Arial Narrow" panose="020B0606020202030204" pitchFamily="34" charset="0"/>
              </a:rPr>
              <a:t> energetske efikasnosti, </a:t>
            </a:r>
            <a:r>
              <a:rPr lang="sr-Cyrl-CS" sz="2200" dirty="0" err="1">
                <a:latin typeface="Arial Narrow" panose="020B0606020202030204" pitchFamily="34" charset="0"/>
              </a:rPr>
              <a:t>pri</a:t>
            </a:r>
            <a:r>
              <a:rPr lang="sr-Cyrl-CS" sz="2200" dirty="0">
                <a:latin typeface="Arial Narrow" panose="020B0606020202030204" pitchFamily="34" charset="0"/>
              </a:rPr>
              <a:t> </a:t>
            </a:r>
            <a:r>
              <a:rPr lang="sr-Cyrl-CS" sz="2200" dirty="0" err="1">
                <a:latin typeface="Arial Narrow" panose="020B0606020202030204" pitchFamily="34" charset="0"/>
              </a:rPr>
              <a:t>čemu</a:t>
            </a:r>
            <a:r>
              <a:rPr lang="sr-Cyrl-CS" sz="2200" dirty="0">
                <a:latin typeface="Arial Narrow" panose="020B0606020202030204" pitchFamily="34" charset="0"/>
              </a:rPr>
              <a:t> </a:t>
            </a:r>
            <a:r>
              <a:rPr lang="sr-Cyrl-CS" sz="2200" dirty="0" err="1">
                <a:latin typeface="Arial Narrow" panose="020B0606020202030204" pitchFamily="34" charset="0"/>
              </a:rPr>
              <a:t>ove</a:t>
            </a:r>
            <a:r>
              <a:rPr lang="sr-Cyrl-CS" sz="2200" dirty="0">
                <a:latin typeface="Arial Narrow" panose="020B0606020202030204" pitchFamily="34" charset="0"/>
              </a:rPr>
              <a:t> </a:t>
            </a:r>
            <a:r>
              <a:rPr lang="sr-Cyrl-CS" sz="2200" dirty="0" err="1">
                <a:latin typeface="Arial Narrow" panose="020B0606020202030204" pitchFamily="34" charset="0"/>
              </a:rPr>
              <a:t>aktivnosti</a:t>
            </a:r>
            <a:r>
              <a:rPr lang="sr-Cyrl-CS" sz="2200" dirty="0">
                <a:latin typeface="Arial Narrow" panose="020B0606020202030204" pitchFamily="34" charset="0"/>
              </a:rPr>
              <a:t> </a:t>
            </a:r>
            <a:r>
              <a:rPr lang="sr-Cyrl-CS" sz="2200" dirty="0" err="1">
                <a:latin typeface="Arial Narrow" panose="020B0606020202030204" pitchFamily="34" charset="0"/>
              </a:rPr>
              <a:t>ne</a:t>
            </a:r>
            <a:r>
              <a:rPr lang="sr-Cyrl-CS" sz="2200" dirty="0">
                <a:latin typeface="Arial Narrow" panose="020B0606020202030204" pitchFamily="34" charset="0"/>
              </a:rPr>
              <a:t> </a:t>
            </a:r>
            <a:r>
              <a:rPr lang="sr-Cyrl-CS" sz="2200" dirty="0" err="1">
                <a:latin typeface="Arial Narrow" panose="020B0606020202030204" pitchFamily="34" charset="0"/>
              </a:rPr>
              <a:t>predstavlјaju</a:t>
            </a:r>
            <a:r>
              <a:rPr lang="sr-Cyrl-CS" sz="2200" dirty="0">
                <a:latin typeface="Arial Narrow" panose="020B0606020202030204" pitchFamily="34" charset="0"/>
              </a:rPr>
              <a:t> </a:t>
            </a:r>
            <a:r>
              <a:rPr lang="sr-Cyrl-CS" sz="2200" dirty="0" err="1">
                <a:latin typeface="Arial Narrow" panose="020B0606020202030204" pitchFamily="34" charset="0"/>
              </a:rPr>
              <a:t>njegovu</a:t>
            </a:r>
            <a:r>
              <a:rPr lang="sr-Cyrl-CS" sz="2200" dirty="0">
                <a:latin typeface="Arial Narrow" panose="020B0606020202030204" pitchFamily="34" charset="0"/>
              </a:rPr>
              <a:t> </a:t>
            </a:r>
            <a:r>
              <a:rPr lang="sr-Cyrl-CS" sz="2200" dirty="0" err="1">
                <a:latin typeface="Arial Narrow" panose="020B0606020202030204" pitchFamily="34" charset="0"/>
              </a:rPr>
              <a:t>osnovnu</a:t>
            </a:r>
            <a:r>
              <a:rPr lang="sr-Cyrl-CS" sz="2200" dirty="0">
                <a:latin typeface="Arial Narrow" panose="020B0606020202030204" pitchFamily="34" charset="0"/>
              </a:rPr>
              <a:t> </a:t>
            </a:r>
            <a:r>
              <a:rPr lang="sr-Cyrl-CS" sz="2200" dirty="0" err="1">
                <a:latin typeface="Arial Narrow" panose="020B0606020202030204" pitchFamily="34" charset="0"/>
              </a:rPr>
              <a:t>komercijalnu</a:t>
            </a:r>
            <a:r>
              <a:rPr lang="sr-Cyrl-CS" sz="2200" dirty="0">
                <a:latin typeface="Arial Narrow" panose="020B0606020202030204" pitchFamily="34" charset="0"/>
              </a:rPr>
              <a:t> </a:t>
            </a:r>
            <a:r>
              <a:rPr lang="sr-Cyrl-CS" sz="2200" dirty="0" err="1">
                <a:latin typeface="Arial Narrow" panose="020B0606020202030204" pitchFamily="34" charset="0"/>
              </a:rPr>
              <a:t>ili</a:t>
            </a:r>
            <a:r>
              <a:rPr lang="sr-Cyrl-CS" sz="2200" dirty="0">
                <a:latin typeface="Arial Narrow" panose="020B0606020202030204" pitchFamily="34" charset="0"/>
              </a:rPr>
              <a:t> </a:t>
            </a:r>
            <a:r>
              <a:rPr lang="sr-Cyrl-CS" sz="2200" dirty="0" err="1">
                <a:latin typeface="Arial Narrow" panose="020B0606020202030204" pitchFamily="34" charset="0"/>
              </a:rPr>
              <a:t>profesionalnu</a:t>
            </a:r>
            <a:r>
              <a:rPr lang="sr-Cyrl-CS" sz="2200" dirty="0">
                <a:latin typeface="Arial Narrow" panose="020B0606020202030204" pitchFamily="34" charset="0"/>
              </a:rPr>
              <a:t> </a:t>
            </a:r>
            <a:r>
              <a:rPr lang="sr-Cyrl-CS" sz="2200" dirty="0" err="1">
                <a:latin typeface="Arial Narrow" panose="020B0606020202030204" pitchFamily="34" charset="0"/>
              </a:rPr>
              <a:t>delatnost</a:t>
            </a:r>
            <a:endParaRPr lang="hr-HR" sz="2200" dirty="0">
              <a:latin typeface="Arial Narrow" panose="020B0606020202030204" pitchFamily="34" charset="0"/>
            </a:endParaRPr>
          </a:p>
        </p:txBody>
      </p:sp>
      <p:sp>
        <p:nvSpPr>
          <p:cNvPr id="31748" name="Slide Number Placeholder 4">
            <a:extLst>
              <a:ext uri="{FF2B5EF4-FFF2-40B4-BE49-F238E27FC236}">
                <a16:creationId xmlns:a16="http://schemas.microsoft.com/office/drawing/2014/main" id="{688E51DA-BF37-44BB-BAB4-7FAB4D8016D5}"/>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F3043933-1586-4658-9C95-A1F6880EAF80}" type="slidenum">
              <a:rPr lang="hr-HR" altLang="en-US" sz="1800" smtClean="0">
                <a:solidFill>
                  <a:schemeClr val="tx1"/>
                </a:solidFill>
                <a:latin typeface="Arial" panose="020B0604020202020204" pitchFamily="34" charset="0"/>
              </a:rPr>
              <a:pPr>
                <a:spcBef>
                  <a:spcPct val="0"/>
                </a:spcBef>
                <a:buFontTx/>
                <a:buNone/>
              </a:pPr>
              <a:t>15</a:t>
            </a:fld>
            <a:endParaRPr lang="hr-HR" altLang="en-US" sz="1800">
              <a:solidFill>
                <a:schemeClr val="tx1"/>
              </a:solidFill>
              <a:latin typeface="Arial" panose="020B0604020202020204" pitchFamily="34" charset="0"/>
            </a:endParaRPr>
          </a:p>
        </p:txBody>
      </p:sp>
      <p:cxnSp>
        <p:nvCxnSpPr>
          <p:cNvPr id="7" name="Straight Arrow Connector 6">
            <a:extLst>
              <a:ext uri="{FF2B5EF4-FFF2-40B4-BE49-F238E27FC236}">
                <a16:creationId xmlns:a16="http://schemas.microsoft.com/office/drawing/2014/main" id="{6D168CA1-3E58-45CC-91DF-B9FB09470C34}"/>
              </a:ext>
            </a:extLst>
          </p:cNvPr>
          <p:cNvCxnSpPr>
            <a:cxnSpLocks/>
          </p:cNvCxnSpPr>
          <p:nvPr/>
        </p:nvCxnSpPr>
        <p:spPr>
          <a:xfrm>
            <a:off x="5003800" y="3573463"/>
            <a:ext cx="1103313" cy="1096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0" name="TextBox 8">
            <a:extLst>
              <a:ext uri="{FF2B5EF4-FFF2-40B4-BE49-F238E27FC236}">
                <a16:creationId xmlns:a16="http://schemas.microsoft.com/office/drawing/2014/main" id="{CA2268D1-718C-4B23-90FE-88B3A9184EBB}"/>
              </a:ext>
            </a:extLst>
          </p:cNvPr>
          <p:cNvSpPr txBox="1">
            <a:spLocks noChangeArrowheads="1"/>
          </p:cNvSpPr>
          <p:nvPr/>
        </p:nvSpPr>
        <p:spPr bwMode="auto">
          <a:xfrm>
            <a:off x="3995738" y="4724400"/>
            <a:ext cx="4572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r>
              <a:rPr lang="hr-HR" altLang="en-US" sz="1800" b="1" dirty="0">
                <a:solidFill>
                  <a:schemeClr val="tx1"/>
                </a:solidFill>
                <a:latin typeface="Arial Narrow" panose="020B0606020202030204" pitchFamily="34" charset="0"/>
              </a:rPr>
              <a:t>usluga fleksibilnosti</a:t>
            </a:r>
            <a:r>
              <a:rPr lang="hr-HR" altLang="en-US" sz="1800" dirty="0">
                <a:solidFill>
                  <a:schemeClr val="tx1"/>
                </a:solidFill>
                <a:latin typeface="Arial Narrow" panose="020B0606020202030204" pitchFamily="34" charset="0"/>
              </a:rPr>
              <a:t> – </a:t>
            </a:r>
            <a:r>
              <a:rPr lang="hr-HR" altLang="en-US" sz="1800" dirty="0" err="1">
                <a:solidFill>
                  <a:schemeClr val="tx1"/>
                </a:solidFill>
                <a:latin typeface="Arial Narrow" panose="020B0606020202030204" pitchFamily="34" charset="0"/>
              </a:rPr>
              <a:t>promena</a:t>
            </a:r>
            <a:r>
              <a:rPr lang="hr-HR" altLang="en-US" sz="1800" dirty="0">
                <a:solidFill>
                  <a:schemeClr val="tx1"/>
                </a:solidFill>
                <a:latin typeface="Arial Narrow" panose="020B0606020202030204" pitchFamily="34" charset="0"/>
              </a:rPr>
              <a:t> obrasca proizvodnje ili potrošnje električne energije odzivom na podsticaj (</a:t>
            </a:r>
            <a:r>
              <a:rPr lang="hr-HR" altLang="en-US" sz="1800" dirty="0" err="1">
                <a:solidFill>
                  <a:schemeClr val="tx1"/>
                </a:solidFill>
                <a:latin typeface="Arial Narrow" panose="020B0606020202030204" pitchFamily="34" charset="0"/>
              </a:rPr>
              <a:t>cenovni</a:t>
            </a:r>
            <a:r>
              <a:rPr lang="hr-HR" altLang="en-US" sz="1800" dirty="0">
                <a:solidFill>
                  <a:schemeClr val="tx1"/>
                </a:solidFill>
                <a:latin typeface="Arial Narrow" panose="020B0606020202030204" pitchFamily="34" charset="0"/>
              </a:rPr>
              <a:t> signal ili aktivaciju) kako bi se pružila </a:t>
            </a:r>
            <a:r>
              <a:rPr lang="hr-HR" altLang="en-US" sz="1800" b="1" dirty="0">
                <a:solidFill>
                  <a:schemeClr val="tx1"/>
                </a:solidFill>
                <a:latin typeface="Arial Narrow" panose="020B0606020202030204" pitchFamily="34" charset="0"/>
              </a:rPr>
              <a:t>pomoćna usluga EES-u</a:t>
            </a:r>
            <a:endParaRPr lang="en-GB" altLang="en-US" sz="1800" b="1" dirty="0">
              <a:solidFill>
                <a:schemeClr val="tx1"/>
              </a:solidFill>
              <a:latin typeface="Arial Narrow" panose="020B060602020203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DB38823-6BF9-4487-9FF2-9DF6A8110588}"/>
              </a:ext>
            </a:extLst>
          </p:cNvPr>
          <p:cNvSpPr>
            <a:spLocks noGrp="1" noChangeArrowheads="1"/>
          </p:cNvSpPr>
          <p:nvPr>
            <p:ph type="title"/>
          </p:nvPr>
        </p:nvSpPr>
        <p:spPr bwMode="auto">
          <a:xfrm>
            <a:off x="604838" y="765175"/>
            <a:ext cx="8539162"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Aktivni kupac (ED) vs kupac-proizvođač (RED II)</a:t>
            </a:r>
            <a:endParaRPr lang="en-GB" altLang="en-US" sz="2400"/>
          </a:p>
        </p:txBody>
      </p:sp>
      <p:sp>
        <p:nvSpPr>
          <p:cNvPr id="3" name="Content Placeholder 2">
            <a:extLst>
              <a:ext uri="{FF2B5EF4-FFF2-40B4-BE49-F238E27FC236}">
                <a16:creationId xmlns:a16="http://schemas.microsoft.com/office/drawing/2014/main" id="{F1BCB141-E88F-4407-BD22-D6C31DF0BA23}"/>
              </a:ext>
            </a:extLst>
          </p:cNvPr>
          <p:cNvSpPr>
            <a:spLocks noGrp="1"/>
          </p:cNvSpPr>
          <p:nvPr>
            <p:ph idx="1"/>
          </p:nvPr>
        </p:nvSpPr>
        <p:spPr>
          <a:xfrm>
            <a:off x="179512" y="1757362"/>
            <a:ext cx="4248472" cy="4525963"/>
          </a:xfrm>
        </p:spPr>
        <p:txBody>
          <a:bodyPr/>
          <a:lstStyle/>
          <a:p>
            <a:pPr marL="0" indent="0">
              <a:buFont typeface="Arial" panose="020B0604020202020204" pitchFamily="34" charset="0"/>
              <a:buNone/>
              <a:defRPr/>
            </a:pPr>
            <a:r>
              <a:rPr lang="en-GB" sz="1800" dirty="0">
                <a:latin typeface="Calibri" panose="020F0502020204030204" pitchFamily="34" charset="0"/>
                <a:ea typeface="Calibri" panose="020F0502020204030204" pitchFamily="34" charset="0"/>
                <a:cs typeface="Times New Roman" panose="02020603050405020304" pitchFamily="18" charset="0"/>
              </a:rPr>
              <a:t>‘active customer’ means a final customer, or a group of jointly acting final customers, who</a:t>
            </a:r>
            <a:r>
              <a:rPr lang="hr-HR" sz="1800" dirty="0">
                <a:latin typeface="Calibri" panose="020F0502020204030204" pitchFamily="34" charset="0"/>
                <a:ea typeface="Calibri" panose="020F0502020204030204" pitchFamily="34" charset="0"/>
                <a:cs typeface="Times New Roman" panose="02020603050405020304" pitchFamily="18" charset="0"/>
              </a:rPr>
              <a:t>:</a:t>
            </a:r>
          </a:p>
          <a:p>
            <a:pPr>
              <a:buFontTx/>
              <a:buChar char="-"/>
              <a:defRPr/>
            </a:pPr>
            <a:r>
              <a:rPr lang="en-GB" sz="1800" dirty="0">
                <a:latin typeface="Calibri" panose="020F0502020204030204" pitchFamily="34" charset="0"/>
                <a:ea typeface="Calibri" panose="020F0502020204030204" pitchFamily="34" charset="0"/>
                <a:cs typeface="Times New Roman" panose="02020603050405020304" pitchFamily="18" charset="0"/>
              </a:rPr>
              <a:t>consumes or</a:t>
            </a:r>
            <a:endParaRPr lang="hr-HR"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defRPr/>
            </a:pPr>
            <a:r>
              <a:rPr lang="en-GB" sz="1800" dirty="0">
                <a:latin typeface="Calibri" panose="020F0502020204030204" pitchFamily="34" charset="0"/>
                <a:ea typeface="Calibri" panose="020F0502020204030204" pitchFamily="34" charset="0"/>
                <a:cs typeface="Times New Roman" panose="02020603050405020304" pitchFamily="18" charset="0"/>
              </a:rPr>
              <a:t>stores electricity generated within its premises located within confined boundaries or, where permitted by a Member State, within other premises, or </a:t>
            </a:r>
            <a:endParaRPr lang="hr-HR"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defRPr/>
            </a:pPr>
            <a:r>
              <a:rPr lang="en-GB" sz="1800" dirty="0">
                <a:latin typeface="Calibri" panose="020F0502020204030204" pitchFamily="34" charset="0"/>
                <a:ea typeface="Calibri" panose="020F0502020204030204" pitchFamily="34" charset="0"/>
                <a:cs typeface="Times New Roman" panose="02020603050405020304" pitchFamily="18" charset="0"/>
              </a:rPr>
              <a:t>who sells self-generated electricity or </a:t>
            </a:r>
            <a:endParaRPr lang="hr-HR"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defRPr/>
            </a:pPr>
            <a:r>
              <a:rPr lang="en-GB" sz="18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participates in flexibility </a:t>
            </a:r>
            <a:r>
              <a:rPr lang="en-GB" sz="1800" dirty="0">
                <a:latin typeface="Calibri" panose="020F0502020204030204" pitchFamily="34" charset="0"/>
                <a:ea typeface="Calibri" panose="020F0502020204030204" pitchFamily="34" charset="0"/>
                <a:cs typeface="Times New Roman" panose="02020603050405020304" pitchFamily="18" charset="0"/>
              </a:rPr>
              <a:t>or </a:t>
            </a:r>
            <a:endParaRPr lang="hr-HR"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defRPr/>
            </a:pPr>
            <a:r>
              <a:rPr lang="en-GB" sz="1800" dirty="0">
                <a:latin typeface="Calibri" panose="020F0502020204030204" pitchFamily="34" charset="0"/>
                <a:ea typeface="Calibri" panose="020F0502020204030204" pitchFamily="34" charset="0"/>
                <a:cs typeface="Times New Roman" panose="02020603050405020304" pitchFamily="18" charset="0"/>
              </a:rPr>
              <a:t>energy efficiency schemes, provided that those activities do not constitute its primary commercial or professional activity;</a:t>
            </a:r>
          </a:p>
          <a:p>
            <a:pPr marL="0" indent="0">
              <a:buFont typeface="Arial" panose="020B0604020202020204" pitchFamily="34" charset="0"/>
              <a:buNone/>
              <a:defRPr/>
            </a:pPr>
            <a:endParaRPr lang="hr-HR" sz="1800" dirty="0">
              <a:latin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7652FD7B-3667-40BD-B1D3-116FAF9295A8}"/>
              </a:ext>
            </a:extLst>
          </p:cNvPr>
          <p:cNvSpPr txBox="1">
            <a:spLocks/>
          </p:cNvSpPr>
          <p:nvPr/>
        </p:nvSpPr>
        <p:spPr bwMode="auto">
          <a:xfrm>
            <a:off x="4643438" y="1766888"/>
            <a:ext cx="4249737" cy="4254500"/>
          </a:xfrm>
          <a:prstGeom prst="rect">
            <a:avLst/>
          </a:prstGeom>
          <a:no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404040"/>
                </a:solidFill>
                <a:latin typeface="Arial Black"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0404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sz="1800" dirty="0">
                <a:solidFill>
                  <a:srgbClr val="000000"/>
                </a:solidFill>
                <a:latin typeface="EUAlbertina"/>
              </a:rPr>
              <a:t>‘renewables self-consumer’ means a final customer operating within its premises located within confined boundaries or, where permitted by a Member State, within other premises, who</a:t>
            </a:r>
            <a:r>
              <a:rPr lang="hr-HR" sz="1800" dirty="0">
                <a:solidFill>
                  <a:srgbClr val="000000"/>
                </a:solidFill>
                <a:latin typeface="EUAlbertina"/>
              </a:rPr>
              <a:t>:</a:t>
            </a:r>
          </a:p>
          <a:p>
            <a:pPr>
              <a:buFontTx/>
              <a:buChar char="-"/>
              <a:defRPr/>
            </a:pPr>
            <a:r>
              <a:rPr lang="en-GB" sz="1800" dirty="0">
                <a:solidFill>
                  <a:srgbClr val="000000"/>
                </a:solidFill>
                <a:latin typeface="EUAlbertina"/>
              </a:rPr>
              <a:t>generates renewable electricity for its own consumption, and who</a:t>
            </a:r>
            <a:endParaRPr lang="hr-HR" sz="1800" dirty="0">
              <a:solidFill>
                <a:srgbClr val="000000"/>
              </a:solidFill>
              <a:latin typeface="EUAlbertina"/>
            </a:endParaRPr>
          </a:p>
          <a:p>
            <a:pPr>
              <a:buFontTx/>
              <a:buChar char="-"/>
              <a:defRPr/>
            </a:pPr>
            <a:r>
              <a:rPr lang="en-GB" sz="1800" dirty="0">
                <a:solidFill>
                  <a:srgbClr val="000000"/>
                </a:solidFill>
                <a:latin typeface="EUAlbertina"/>
              </a:rPr>
              <a:t>may store or</a:t>
            </a:r>
            <a:endParaRPr lang="hr-HR" sz="1800" dirty="0">
              <a:solidFill>
                <a:srgbClr val="000000"/>
              </a:solidFill>
              <a:latin typeface="EUAlbertina"/>
            </a:endParaRPr>
          </a:p>
          <a:p>
            <a:pPr>
              <a:buFontTx/>
              <a:buChar char="-"/>
              <a:defRPr/>
            </a:pPr>
            <a:r>
              <a:rPr lang="en-GB" sz="1800" dirty="0">
                <a:solidFill>
                  <a:srgbClr val="000000"/>
                </a:solidFill>
                <a:latin typeface="EUAlbertina"/>
              </a:rPr>
              <a:t>sell self-generated renewable electricity, provided that, for a non- household renewables self-consumer, those activities do not constitute its primary commercial or professional activity; </a:t>
            </a:r>
            <a:endParaRPr lang="hr-HR" sz="1800" dirty="0">
              <a:latin typeface="Calibri" panose="020F0502020204030204" pitchFamily="34" charset="0"/>
              <a:cs typeface="Times New Roman" panose="02020603050405020304" pitchFamily="18" charset="0"/>
            </a:endParaRPr>
          </a:p>
        </p:txBody>
      </p:sp>
      <p:sp>
        <p:nvSpPr>
          <p:cNvPr id="8" name="Arrow: Down 7">
            <a:extLst>
              <a:ext uri="{FF2B5EF4-FFF2-40B4-BE49-F238E27FC236}">
                <a16:creationId xmlns:a16="http://schemas.microsoft.com/office/drawing/2014/main" id="{B631161A-3E35-43A3-9C3B-6E74C27CAB18}"/>
              </a:ext>
            </a:extLst>
          </p:cNvPr>
          <p:cNvSpPr/>
          <p:nvPr/>
        </p:nvSpPr>
        <p:spPr>
          <a:xfrm>
            <a:off x="2195513" y="1341438"/>
            <a:ext cx="144462" cy="4254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sp>
        <p:nvSpPr>
          <p:cNvPr id="9" name="Arrow: Down 8">
            <a:extLst>
              <a:ext uri="{FF2B5EF4-FFF2-40B4-BE49-F238E27FC236}">
                <a16:creationId xmlns:a16="http://schemas.microsoft.com/office/drawing/2014/main" id="{C7893233-35C1-4D4D-9592-533173A41F73}"/>
              </a:ext>
            </a:extLst>
          </p:cNvPr>
          <p:cNvSpPr/>
          <p:nvPr/>
        </p:nvSpPr>
        <p:spPr>
          <a:xfrm>
            <a:off x="6580188" y="1292225"/>
            <a:ext cx="144462" cy="4254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cxnSp>
        <p:nvCxnSpPr>
          <p:cNvPr id="11" name="Straight Arrow Connector 10">
            <a:extLst>
              <a:ext uri="{FF2B5EF4-FFF2-40B4-BE49-F238E27FC236}">
                <a16:creationId xmlns:a16="http://schemas.microsoft.com/office/drawing/2014/main" id="{50FE442F-855D-47B4-A222-E4D034C359B9}"/>
              </a:ext>
            </a:extLst>
          </p:cNvPr>
          <p:cNvCxnSpPr>
            <a:cxnSpLocks/>
          </p:cNvCxnSpPr>
          <p:nvPr/>
        </p:nvCxnSpPr>
        <p:spPr>
          <a:xfrm>
            <a:off x="2195513" y="5157788"/>
            <a:ext cx="1871662" cy="831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F3DA3AAF-D986-4E3F-B138-374008007AEB}"/>
                  </a:ext>
                </a:extLst>
              </p14:cNvPr>
              <p14:cNvContentPartPr/>
              <p14:nvPr/>
            </p14:nvContentPartPr>
            <p14:xfrm>
              <a:off x="5019277" y="6390610"/>
              <a:ext cx="360" cy="360"/>
            </p14:xfrm>
          </p:contentPart>
        </mc:Choice>
        <mc:Fallback xmlns="">
          <p:pic>
            <p:nvPicPr>
              <p:cNvPr id="13" name="Ink 12">
                <a:extLst>
                  <a:ext uri="{FF2B5EF4-FFF2-40B4-BE49-F238E27FC236}">
                    <a16:creationId xmlns:a16="http://schemas.microsoft.com/office/drawing/2014/main" id="{F3DA3AAF-D986-4E3F-B138-374008007AEB}"/>
                  </a:ext>
                </a:extLst>
              </p:cNvPr>
              <p:cNvPicPr/>
              <p:nvPr/>
            </p:nvPicPr>
            <p:blipFill>
              <a:blip r:embed="rId3"/>
              <a:stretch>
                <a:fillRect/>
              </a:stretch>
            </p:blipFill>
            <p:spPr>
              <a:xfrm>
                <a:off x="5010277" y="63816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383C32CF-EC81-43DB-8A0C-9DB9F120B853}"/>
                  </a:ext>
                </a:extLst>
              </p14:cNvPr>
              <p14:cNvContentPartPr/>
              <p14:nvPr/>
            </p14:nvContentPartPr>
            <p14:xfrm>
              <a:off x="5009557" y="6519850"/>
              <a:ext cx="360" cy="360"/>
            </p14:xfrm>
          </p:contentPart>
        </mc:Choice>
        <mc:Fallback xmlns="">
          <p:pic>
            <p:nvPicPr>
              <p:cNvPr id="14" name="Ink 13">
                <a:extLst>
                  <a:ext uri="{FF2B5EF4-FFF2-40B4-BE49-F238E27FC236}">
                    <a16:creationId xmlns:a16="http://schemas.microsoft.com/office/drawing/2014/main" id="{383C32CF-EC81-43DB-8A0C-9DB9F120B853}"/>
                  </a:ext>
                </a:extLst>
              </p:cNvPr>
              <p:cNvPicPr/>
              <p:nvPr/>
            </p:nvPicPr>
            <p:blipFill>
              <a:blip r:embed="rId3"/>
              <a:stretch>
                <a:fillRect/>
              </a:stretch>
            </p:blipFill>
            <p:spPr>
              <a:xfrm>
                <a:off x="5000557" y="6510850"/>
                <a:ext cx="18000" cy="18000"/>
              </a:xfrm>
              <a:prstGeom prst="rect">
                <a:avLst/>
              </a:prstGeom>
            </p:spPr>
          </p:pic>
        </mc:Fallback>
      </mc:AlternateContent>
      <p:sp>
        <p:nvSpPr>
          <p:cNvPr id="15" name="Rectangle 14">
            <a:extLst>
              <a:ext uri="{FF2B5EF4-FFF2-40B4-BE49-F238E27FC236}">
                <a16:creationId xmlns:a16="http://schemas.microsoft.com/office/drawing/2014/main" id="{A2AD63DD-E661-4D87-B8BE-7DB0BB6C4D32}"/>
              </a:ext>
            </a:extLst>
          </p:cNvPr>
          <p:cNvSpPr/>
          <p:nvPr/>
        </p:nvSpPr>
        <p:spPr>
          <a:xfrm>
            <a:off x="2426259" y="5960430"/>
            <a:ext cx="5186036" cy="646331"/>
          </a:xfrm>
          <a:prstGeom prst="rect">
            <a:avLst/>
          </a:prstGeom>
          <a:noFill/>
        </p:spPr>
        <p:txBody>
          <a:bodyPr wrap="none">
            <a:spAutoFit/>
          </a:bodyPr>
          <a:lstStyle/>
          <a:p>
            <a:pPr algn="ctr">
              <a:defRPr/>
            </a:pPr>
            <a:r>
              <a:rPr lang="hr-HR" sz="3600" b="1" dirty="0">
                <a:ln w="6600">
                  <a:solidFill>
                    <a:schemeClr val="accent2"/>
                  </a:solidFill>
                  <a:prstDash val="solid"/>
                </a:ln>
                <a:solidFill>
                  <a:srgbClr val="FFFFFF"/>
                </a:solidFill>
                <a:effectLst>
                  <a:outerShdw dist="38100" dir="2700000" algn="tl" rotWithShape="0">
                    <a:schemeClr val="accent2"/>
                  </a:outerShdw>
                </a:effectLst>
              </a:rPr>
              <a:t>Demand side flexibility</a:t>
            </a:r>
            <a:endParaRPr lang="en-US" sz="3600" b="1" dirty="0">
              <a:ln w="6600">
                <a:solidFill>
                  <a:schemeClr val="accent2"/>
                </a:solidFill>
                <a:prstDash val="solid"/>
              </a:ln>
              <a:solidFill>
                <a:srgbClr val="FFFFFF"/>
              </a:solidFill>
              <a:effectLst>
                <a:outerShdw dist="38100" dir="2700000" algn="tl" rotWithShape="0">
                  <a:schemeClr val="accent2"/>
                </a:outerShdw>
              </a:effectLst>
            </a:endParaRPr>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6E154324-8CDF-482F-8A1D-46133B63E8C6}"/>
                  </a:ext>
                </a:extLst>
              </p14:cNvPr>
              <p14:cNvContentPartPr/>
              <p14:nvPr/>
            </p14:nvContentPartPr>
            <p14:xfrm>
              <a:off x="4373077" y="6589330"/>
              <a:ext cx="360" cy="360"/>
            </p14:xfrm>
          </p:contentPart>
        </mc:Choice>
        <mc:Fallback xmlns="">
          <p:pic>
            <p:nvPicPr>
              <p:cNvPr id="16" name="Ink 15">
                <a:extLst>
                  <a:ext uri="{FF2B5EF4-FFF2-40B4-BE49-F238E27FC236}">
                    <a16:creationId xmlns:a16="http://schemas.microsoft.com/office/drawing/2014/main" id="{6E154324-8CDF-482F-8A1D-46133B63E8C6}"/>
                  </a:ext>
                </a:extLst>
              </p:cNvPr>
              <p:cNvPicPr/>
              <p:nvPr/>
            </p:nvPicPr>
            <p:blipFill>
              <a:blip r:embed="rId3"/>
              <a:stretch>
                <a:fillRect/>
              </a:stretch>
            </p:blipFill>
            <p:spPr>
              <a:xfrm>
                <a:off x="4364077" y="65803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EBD3DE6C-3839-4972-A05F-C7A584F0297F}"/>
                  </a:ext>
                </a:extLst>
              </p14:cNvPr>
              <p14:cNvContentPartPr/>
              <p14:nvPr/>
            </p14:nvContentPartPr>
            <p14:xfrm>
              <a:off x="4551997" y="6479890"/>
              <a:ext cx="360" cy="360"/>
            </p14:xfrm>
          </p:contentPart>
        </mc:Choice>
        <mc:Fallback xmlns="">
          <p:pic>
            <p:nvPicPr>
              <p:cNvPr id="17" name="Ink 16">
                <a:extLst>
                  <a:ext uri="{FF2B5EF4-FFF2-40B4-BE49-F238E27FC236}">
                    <a16:creationId xmlns:a16="http://schemas.microsoft.com/office/drawing/2014/main" id="{EBD3DE6C-3839-4972-A05F-C7A584F0297F}"/>
                  </a:ext>
                </a:extLst>
              </p:cNvPr>
              <p:cNvPicPr/>
              <p:nvPr/>
            </p:nvPicPr>
            <p:blipFill>
              <a:blip r:embed="rId3"/>
              <a:stretch>
                <a:fillRect/>
              </a:stretch>
            </p:blipFill>
            <p:spPr>
              <a:xfrm>
                <a:off x="4542997" y="64708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1CA089F1-D41B-4544-B32B-C332CC8B1B4A}"/>
                  </a:ext>
                </a:extLst>
              </p14:cNvPr>
              <p14:cNvContentPartPr/>
              <p14:nvPr/>
            </p14:nvContentPartPr>
            <p14:xfrm>
              <a:off x="5098477" y="6479890"/>
              <a:ext cx="360" cy="360"/>
            </p14:xfrm>
          </p:contentPart>
        </mc:Choice>
        <mc:Fallback xmlns="">
          <p:pic>
            <p:nvPicPr>
              <p:cNvPr id="18" name="Ink 17">
                <a:extLst>
                  <a:ext uri="{FF2B5EF4-FFF2-40B4-BE49-F238E27FC236}">
                    <a16:creationId xmlns:a16="http://schemas.microsoft.com/office/drawing/2014/main" id="{1CA089F1-D41B-4544-B32B-C332CC8B1B4A}"/>
                  </a:ext>
                </a:extLst>
              </p:cNvPr>
              <p:cNvPicPr/>
              <p:nvPr/>
            </p:nvPicPr>
            <p:blipFill>
              <a:blip r:embed="rId3"/>
              <a:stretch>
                <a:fillRect/>
              </a:stretch>
            </p:blipFill>
            <p:spPr>
              <a:xfrm>
                <a:off x="5089477" y="64708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C21EEDA6-AC64-4E1D-8250-08FA34069DCC}"/>
                  </a:ext>
                </a:extLst>
              </p14:cNvPr>
              <p14:cNvContentPartPr/>
              <p14:nvPr/>
            </p14:nvContentPartPr>
            <p14:xfrm>
              <a:off x="3717157" y="3508450"/>
              <a:ext cx="360" cy="360"/>
            </p14:xfrm>
          </p:contentPart>
        </mc:Choice>
        <mc:Fallback xmlns="">
          <p:pic>
            <p:nvPicPr>
              <p:cNvPr id="19" name="Ink 18">
                <a:extLst>
                  <a:ext uri="{FF2B5EF4-FFF2-40B4-BE49-F238E27FC236}">
                    <a16:creationId xmlns:a16="http://schemas.microsoft.com/office/drawing/2014/main" id="{C21EEDA6-AC64-4E1D-8250-08FA34069DCC}"/>
                  </a:ext>
                </a:extLst>
              </p:cNvPr>
              <p:cNvPicPr/>
              <p:nvPr/>
            </p:nvPicPr>
            <p:blipFill>
              <a:blip r:embed="rId3"/>
              <a:stretch>
                <a:fillRect/>
              </a:stretch>
            </p:blipFill>
            <p:spPr>
              <a:xfrm>
                <a:off x="3708157" y="3499450"/>
                <a:ext cx="18000" cy="18000"/>
              </a:xfrm>
              <a:prstGeom prst="rect">
                <a:avLst/>
              </a:prstGeom>
            </p:spPr>
          </p:pic>
        </mc:Fallback>
      </mc:AlternateContent>
      <p:grpSp>
        <p:nvGrpSpPr>
          <p:cNvPr id="32783" name="Group 26">
            <a:extLst>
              <a:ext uri="{FF2B5EF4-FFF2-40B4-BE49-F238E27FC236}">
                <a16:creationId xmlns:a16="http://schemas.microsoft.com/office/drawing/2014/main" id="{917731A1-EE12-45EF-81CD-83EE16E3D597}"/>
              </a:ext>
            </a:extLst>
          </p:cNvPr>
          <p:cNvGrpSpPr>
            <a:grpSpLocks/>
          </p:cNvGrpSpPr>
          <p:nvPr/>
        </p:nvGrpSpPr>
        <p:grpSpPr bwMode="auto">
          <a:xfrm>
            <a:off x="3617913" y="3478213"/>
            <a:ext cx="0" cy="0"/>
            <a:chOff x="3617437" y="3478570"/>
            <a:chExt cx="360" cy="360"/>
          </a:xfrm>
        </p:grpSpPr>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31788C29-51A8-4A97-BFA3-7D4A4CC98ED4}"/>
                    </a:ext>
                  </a:extLst>
                </p14:cNvPr>
                <p14:cNvContentPartPr/>
                <p14:nvPr/>
              </p14:nvContentPartPr>
              <p14:xfrm>
                <a:off x="3617437" y="3478570"/>
                <a:ext cx="360" cy="360"/>
              </p14:xfrm>
            </p:contentPart>
          </mc:Choice>
          <mc:Fallback xmlns="">
            <p:pic>
              <p:nvPicPr>
                <p:cNvPr id="20" name="Ink 19">
                  <a:extLst>
                    <a:ext uri="{FF2B5EF4-FFF2-40B4-BE49-F238E27FC236}">
                      <a16:creationId xmlns:a16="http://schemas.microsoft.com/office/drawing/2014/main" id="{31788C29-51A8-4A97-BFA3-7D4A4CC98ED4}"/>
                    </a:ext>
                  </a:extLst>
                </p:cNvPr>
                <p:cNvPicPr/>
                <p:nvPr/>
              </p:nvPicPr>
              <p:blipFill>
                <a:blip r:embed="rId3"/>
                <a:stretch>
                  <a:fillRect/>
                </a:stretch>
              </p:blipFill>
              <p:spPr>
                <a:xfrm>
                  <a:off x="3608437" y="34695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7873092B-9B92-4B39-9387-55E59BC1A4DC}"/>
                    </a:ext>
                  </a:extLst>
                </p14:cNvPr>
                <p14:cNvContentPartPr/>
                <p14:nvPr/>
              </p14:nvContentPartPr>
              <p14:xfrm>
                <a:off x="3617437" y="3478570"/>
                <a:ext cx="360" cy="360"/>
              </p14:xfrm>
            </p:contentPart>
          </mc:Choice>
          <mc:Fallback xmlns="">
            <p:pic>
              <p:nvPicPr>
                <p:cNvPr id="21" name="Ink 20">
                  <a:extLst>
                    <a:ext uri="{FF2B5EF4-FFF2-40B4-BE49-F238E27FC236}">
                      <a16:creationId xmlns:a16="http://schemas.microsoft.com/office/drawing/2014/main" id="{7873092B-9B92-4B39-9387-55E59BC1A4DC}"/>
                    </a:ext>
                  </a:extLst>
                </p:cNvPr>
                <p:cNvPicPr/>
                <p:nvPr/>
              </p:nvPicPr>
              <p:blipFill>
                <a:blip r:embed="rId3"/>
                <a:stretch>
                  <a:fillRect/>
                </a:stretch>
              </p:blipFill>
              <p:spPr>
                <a:xfrm>
                  <a:off x="3608437" y="346957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733945CC-C837-4FAF-9230-D1F423A860BB}"/>
                  </a:ext>
                </a:extLst>
              </p14:cNvPr>
              <p14:cNvContentPartPr/>
              <p14:nvPr/>
            </p14:nvContentPartPr>
            <p14:xfrm>
              <a:off x="4571797" y="3508450"/>
              <a:ext cx="360" cy="360"/>
            </p14:xfrm>
          </p:contentPart>
        </mc:Choice>
        <mc:Fallback xmlns="">
          <p:pic>
            <p:nvPicPr>
              <p:cNvPr id="22" name="Ink 21">
                <a:extLst>
                  <a:ext uri="{FF2B5EF4-FFF2-40B4-BE49-F238E27FC236}">
                    <a16:creationId xmlns:a16="http://schemas.microsoft.com/office/drawing/2014/main" id="{733945CC-C837-4FAF-9230-D1F423A860BB}"/>
                  </a:ext>
                </a:extLst>
              </p:cNvPr>
              <p:cNvPicPr/>
              <p:nvPr/>
            </p:nvPicPr>
            <p:blipFill>
              <a:blip r:embed="rId3"/>
              <a:stretch>
                <a:fillRect/>
              </a:stretch>
            </p:blipFill>
            <p:spPr>
              <a:xfrm>
                <a:off x="4562797" y="34994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B28C1BD4-55D1-4761-816D-B7E204779BD7}"/>
                  </a:ext>
                </a:extLst>
              </p14:cNvPr>
              <p14:cNvContentPartPr/>
              <p14:nvPr/>
            </p14:nvContentPartPr>
            <p14:xfrm>
              <a:off x="4760437" y="3826330"/>
              <a:ext cx="360" cy="360"/>
            </p14:xfrm>
          </p:contentPart>
        </mc:Choice>
        <mc:Fallback xmlns="">
          <p:pic>
            <p:nvPicPr>
              <p:cNvPr id="23" name="Ink 22">
                <a:extLst>
                  <a:ext uri="{FF2B5EF4-FFF2-40B4-BE49-F238E27FC236}">
                    <a16:creationId xmlns:a16="http://schemas.microsoft.com/office/drawing/2014/main" id="{B28C1BD4-55D1-4761-816D-B7E204779BD7}"/>
                  </a:ext>
                </a:extLst>
              </p:cNvPr>
              <p:cNvPicPr/>
              <p:nvPr/>
            </p:nvPicPr>
            <p:blipFill>
              <a:blip r:embed="rId3"/>
              <a:stretch>
                <a:fillRect/>
              </a:stretch>
            </p:blipFill>
            <p:spPr>
              <a:xfrm>
                <a:off x="4751437" y="38173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F6C07C8E-2096-4828-90F2-889F0C0982CF}"/>
                  </a:ext>
                </a:extLst>
              </p14:cNvPr>
              <p14:cNvContentPartPr/>
              <p14:nvPr/>
            </p14:nvContentPartPr>
            <p14:xfrm>
              <a:off x="5724877" y="3359410"/>
              <a:ext cx="32040" cy="4320"/>
            </p14:xfrm>
          </p:contentPart>
        </mc:Choice>
        <mc:Fallback xmlns="">
          <p:pic>
            <p:nvPicPr>
              <p:cNvPr id="24" name="Ink 23">
                <a:extLst>
                  <a:ext uri="{FF2B5EF4-FFF2-40B4-BE49-F238E27FC236}">
                    <a16:creationId xmlns:a16="http://schemas.microsoft.com/office/drawing/2014/main" id="{F6C07C8E-2096-4828-90F2-889F0C0982CF}"/>
                  </a:ext>
                </a:extLst>
              </p:cNvPr>
              <p:cNvPicPr/>
              <p:nvPr/>
            </p:nvPicPr>
            <p:blipFill>
              <a:blip r:embed="rId14"/>
              <a:stretch>
                <a:fillRect/>
              </a:stretch>
            </p:blipFill>
            <p:spPr>
              <a:xfrm>
                <a:off x="5715877" y="3350410"/>
                <a:ext cx="49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642001DA-B932-44D1-A106-67FB5CF631A8}"/>
                  </a:ext>
                </a:extLst>
              </p14:cNvPr>
              <p14:cNvContentPartPr/>
              <p14:nvPr/>
            </p14:nvContentPartPr>
            <p14:xfrm>
              <a:off x="6579517" y="3528250"/>
              <a:ext cx="360" cy="360"/>
            </p14:xfrm>
          </p:contentPart>
        </mc:Choice>
        <mc:Fallback xmlns="">
          <p:pic>
            <p:nvPicPr>
              <p:cNvPr id="25" name="Ink 24">
                <a:extLst>
                  <a:ext uri="{FF2B5EF4-FFF2-40B4-BE49-F238E27FC236}">
                    <a16:creationId xmlns:a16="http://schemas.microsoft.com/office/drawing/2014/main" id="{642001DA-B932-44D1-A106-67FB5CF631A8}"/>
                  </a:ext>
                </a:extLst>
              </p:cNvPr>
              <p:cNvPicPr/>
              <p:nvPr/>
            </p:nvPicPr>
            <p:blipFill>
              <a:blip r:embed="rId3"/>
              <a:stretch>
                <a:fillRect/>
              </a:stretch>
            </p:blipFill>
            <p:spPr>
              <a:xfrm>
                <a:off x="6570517" y="35192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D8106DC6-ED82-4B10-9F29-710FCFA3E716}"/>
                  </a:ext>
                </a:extLst>
              </p14:cNvPr>
              <p14:cNvContentPartPr/>
              <p14:nvPr/>
            </p14:nvContentPartPr>
            <p14:xfrm>
              <a:off x="3836317" y="3230170"/>
              <a:ext cx="360" cy="360"/>
            </p14:xfrm>
          </p:contentPart>
        </mc:Choice>
        <mc:Fallback xmlns="">
          <p:pic>
            <p:nvPicPr>
              <p:cNvPr id="26" name="Ink 25">
                <a:extLst>
                  <a:ext uri="{FF2B5EF4-FFF2-40B4-BE49-F238E27FC236}">
                    <a16:creationId xmlns:a16="http://schemas.microsoft.com/office/drawing/2014/main" id="{D8106DC6-ED82-4B10-9F29-710FCFA3E716}"/>
                  </a:ext>
                </a:extLst>
              </p:cNvPr>
              <p:cNvPicPr/>
              <p:nvPr/>
            </p:nvPicPr>
            <p:blipFill>
              <a:blip r:embed="rId3"/>
              <a:stretch>
                <a:fillRect/>
              </a:stretch>
            </p:blipFill>
            <p:spPr>
              <a:xfrm>
                <a:off x="3827317" y="3221170"/>
                <a:ext cx="18000" cy="1800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3AB2A6C-0817-4B8D-8A89-D39CBF51D27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Aktivni</a:t>
            </a:r>
            <a:r>
              <a:rPr lang="hr-HR" altLang="en-US">
                <a:latin typeface="Arial Narrow" panose="020B0606020202030204" pitchFamily="34" charset="0"/>
              </a:rPr>
              <a:t> </a:t>
            </a:r>
            <a:r>
              <a:rPr lang="hr-HR" altLang="en-US" sz="2400"/>
              <a:t>kupac (1/3)</a:t>
            </a:r>
            <a:endParaRPr lang="en-GB" altLang="en-US" sz="2400"/>
          </a:p>
        </p:txBody>
      </p:sp>
      <p:sp>
        <p:nvSpPr>
          <p:cNvPr id="3" name="Content Placeholder 2">
            <a:extLst>
              <a:ext uri="{FF2B5EF4-FFF2-40B4-BE49-F238E27FC236}">
                <a16:creationId xmlns:a16="http://schemas.microsoft.com/office/drawing/2014/main" id="{15CF4655-CB21-4D9F-B258-B9FDEAFAF76F}"/>
              </a:ext>
            </a:extLst>
          </p:cNvPr>
          <p:cNvSpPr>
            <a:spLocks noGrp="1"/>
          </p:cNvSpPr>
          <p:nvPr>
            <p:ph sz="half" idx="1"/>
          </p:nvPr>
        </p:nvSpPr>
        <p:spPr>
          <a:xfrm>
            <a:off x="827088" y="1268413"/>
            <a:ext cx="8064500" cy="4752975"/>
          </a:xfrm>
        </p:spPr>
        <p:txBody>
          <a:bodyPr/>
          <a:lstStyle/>
          <a:p>
            <a:pPr>
              <a:defRPr/>
            </a:pPr>
            <a:endParaRPr lang="hr-HR" sz="2200" dirty="0">
              <a:solidFill>
                <a:srgbClr val="5A5D5F"/>
              </a:solidFill>
              <a:latin typeface="Arial Narrow" panose="020B0606020202030204" pitchFamily="34" charset="0"/>
            </a:endParaRPr>
          </a:p>
          <a:p>
            <a:pPr>
              <a:defRPr/>
            </a:pPr>
            <a:endParaRPr lang="hr-HR" sz="2200" dirty="0">
              <a:solidFill>
                <a:srgbClr val="5A5D5F"/>
              </a:solidFill>
              <a:latin typeface="Arial Narrow" panose="020B0606020202030204" pitchFamily="34" charset="0"/>
            </a:endParaRPr>
          </a:p>
          <a:p>
            <a:pPr>
              <a:defRPr/>
            </a:pPr>
            <a:r>
              <a:rPr lang="hr-HR" sz="2000" dirty="0">
                <a:solidFill>
                  <a:srgbClr val="5A5D5F"/>
                </a:solidFill>
                <a:latin typeface="Arial Narrow" panose="020B0606020202030204" pitchFamily="34" charset="0"/>
              </a:rPr>
              <a:t>ZIDZoE, čl. 210 g. Aktivni kupac ima pravo da:</a:t>
            </a:r>
          </a:p>
          <a:p>
            <a:pPr lvl="1">
              <a:defRPr/>
            </a:pPr>
            <a:r>
              <a:rPr lang="hr-HR" sz="2000" b="1" dirty="0">
                <a:solidFill>
                  <a:srgbClr val="5A5D5F"/>
                </a:solidFill>
                <a:latin typeface="Arial Narrow" panose="020B0606020202030204" pitchFamily="34" charset="0"/>
              </a:rPr>
              <a:t>učestvuje na tržištu električne energije direktno ili putem agregiranja</a:t>
            </a:r>
            <a:r>
              <a:rPr lang="hr-HR" sz="2000" dirty="0">
                <a:solidFill>
                  <a:srgbClr val="5A5D5F"/>
                </a:solidFill>
                <a:latin typeface="Arial Narrow" panose="020B0606020202030204" pitchFamily="34" charset="0"/>
              </a:rPr>
              <a:t>;</a:t>
            </a:r>
          </a:p>
          <a:p>
            <a:pPr lvl="1">
              <a:defRPr/>
            </a:pPr>
            <a:r>
              <a:rPr lang="hr-HR" sz="2000" dirty="0">
                <a:solidFill>
                  <a:srgbClr val="5A5D5F"/>
                </a:solidFill>
                <a:latin typeface="Arial Narrow" panose="020B0606020202030204" pitchFamily="34" charset="0"/>
              </a:rPr>
              <a:t>prodaje </a:t>
            </a:r>
            <a:r>
              <a:rPr lang="hr-HR" sz="2000" dirty="0" err="1">
                <a:solidFill>
                  <a:srgbClr val="5A5D5F"/>
                </a:solidFill>
                <a:latin typeface="Arial Narrow" panose="020B0606020202030204" pitchFamily="34" charset="0"/>
              </a:rPr>
              <a:t>sopstvenu</a:t>
            </a:r>
            <a:r>
              <a:rPr lang="hr-HR" sz="2000" dirty="0">
                <a:solidFill>
                  <a:srgbClr val="5A5D5F"/>
                </a:solidFill>
                <a:latin typeface="Arial Narrow" panose="020B0606020202030204" pitchFamily="34" charset="0"/>
              </a:rPr>
              <a:t> proizvedenu električnu energiju svom </a:t>
            </a:r>
            <a:r>
              <a:rPr lang="hr-HR" sz="2000" dirty="0" err="1">
                <a:solidFill>
                  <a:srgbClr val="5A5D5F"/>
                </a:solidFill>
                <a:latin typeface="Arial Narrow" panose="020B0606020202030204" pitchFamily="34" charset="0"/>
              </a:rPr>
              <a:t>snabdevaču</a:t>
            </a:r>
            <a:r>
              <a:rPr lang="hr-HR" sz="2000" dirty="0">
                <a:solidFill>
                  <a:srgbClr val="5A5D5F"/>
                </a:solidFill>
                <a:latin typeface="Arial Narrow" panose="020B0606020202030204" pitchFamily="34" charset="0"/>
              </a:rPr>
              <a:t> putem ugovora o </a:t>
            </a:r>
            <a:r>
              <a:rPr lang="hr-HR" sz="2000" dirty="0" err="1">
                <a:solidFill>
                  <a:srgbClr val="5A5D5F"/>
                </a:solidFill>
                <a:latin typeface="Arial Narrow" panose="020B0606020202030204" pitchFamily="34" charset="0"/>
              </a:rPr>
              <a:t>snabdevanju</a:t>
            </a:r>
            <a:r>
              <a:rPr lang="hr-HR" sz="2000" dirty="0">
                <a:solidFill>
                  <a:srgbClr val="5A5D5F"/>
                </a:solidFill>
                <a:latin typeface="Arial Narrow" panose="020B0606020202030204" pitchFamily="34" charset="0"/>
              </a:rPr>
              <a:t> koji </a:t>
            </a:r>
            <a:r>
              <a:rPr lang="hr-HR" sz="2000" dirty="0" err="1">
                <a:solidFill>
                  <a:srgbClr val="5A5D5F"/>
                </a:solidFill>
                <a:latin typeface="Arial Narrow" panose="020B0606020202030204" pitchFamily="34" charset="0"/>
              </a:rPr>
              <a:t>ukl</a:t>
            </a:r>
            <a:r>
              <a:rPr lang="az-Cyrl-AZ" sz="2000" dirty="0">
                <a:solidFill>
                  <a:srgbClr val="5A5D5F"/>
                </a:solidFill>
                <a:latin typeface="Arial Narrow" panose="020B0606020202030204" pitchFamily="34" charset="0"/>
              </a:rPr>
              <a:t>ј</a:t>
            </a:r>
            <a:r>
              <a:rPr lang="hr-HR" sz="2000" dirty="0" err="1">
                <a:solidFill>
                  <a:srgbClr val="5A5D5F"/>
                </a:solidFill>
                <a:latin typeface="Arial Narrow" panose="020B0606020202030204" pitchFamily="34" charset="0"/>
              </a:rPr>
              <a:t>učuje</a:t>
            </a:r>
            <a:r>
              <a:rPr lang="hr-HR" sz="2000" dirty="0">
                <a:solidFill>
                  <a:srgbClr val="5A5D5F"/>
                </a:solidFill>
                <a:latin typeface="Arial Narrow" panose="020B0606020202030204" pitchFamily="34" charset="0"/>
              </a:rPr>
              <a:t> odredbe  o otkupu električne energije; </a:t>
            </a:r>
          </a:p>
          <a:p>
            <a:pPr lvl="1">
              <a:defRPr/>
            </a:pPr>
            <a:r>
              <a:rPr lang="hr-HR" sz="2000" dirty="0">
                <a:solidFill>
                  <a:srgbClr val="5A5D5F"/>
                </a:solidFill>
                <a:latin typeface="Arial Narrow" panose="020B0606020202030204" pitchFamily="34" charset="0"/>
              </a:rPr>
              <a:t>učestvuje u </a:t>
            </a:r>
            <a:r>
              <a:rPr lang="hr-HR" sz="2000" b="1" dirty="0">
                <a:solidFill>
                  <a:srgbClr val="5A5D5F"/>
                </a:solidFill>
                <a:latin typeface="Arial Narrow" panose="020B0606020202030204" pitchFamily="34" charset="0"/>
              </a:rPr>
              <a:t>uslugama fleksibilnosti </a:t>
            </a:r>
            <a:r>
              <a:rPr lang="hr-HR" sz="2000" dirty="0">
                <a:solidFill>
                  <a:srgbClr val="5A5D5F"/>
                </a:solidFill>
                <a:latin typeface="Arial Narrow" panose="020B0606020202030204" pitchFamily="34" charset="0"/>
              </a:rPr>
              <a:t>i </a:t>
            </a:r>
            <a:r>
              <a:rPr lang="hr-HR" sz="2000" dirty="0" err="1">
                <a:solidFill>
                  <a:srgbClr val="5A5D5F"/>
                </a:solidFill>
                <a:latin typeface="Arial Narrow" panose="020B0606020202030204" pitchFamily="34" charset="0"/>
              </a:rPr>
              <a:t>šemama</a:t>
            </a:r>
            <a:r>
              <a:rPr lang="hr-HR" sz="2000" dirty="0">
                <a:solidFill>
                  <a:srgbClr val="5A5D5F"/>
                </a:solidFill>
                <a:latin typeface="Arial Narrow" panose="020B0606020202030204" pitchFamily="34" charset="0"/>
              </a:rPr>
              <a:t> energetske efikasnosti;</a:t>
            </a:r>
          </a:p>
          <a:p>
            <a:pPr lvl="1">
              <a:defRPr/>
            </a:pPr>
            <a:r>
              <a:rPr lang="hr-HR" sz="2000" dirty="0" err="1">
                <a:solidFill>
                  <a:srgbClr val="5A5D5F"/>
                </a:solidFill>
                <a:latin typeface="Arial Narrow" panose="020B0606020202030204" pitchFamily="34" charset="0"/>
              </a:rPr>
              <a:t>poveri</a:t>
            </a:r>
            <a:r>
              <a:rPr lang="hr-HR" sz="2000" dirty="0">
                <a:solidFill>
                  <a:srgbClr val="5A5D5F"/>
                </a:solidFill>
                <a:latin typeface="Arial Narrow" panose="020B0606020202030204" pitchFamily="34" charset="0"/>
              </a:rPr>
              <a:t> trećoj strani </a:t>
            </a:r>
            <a:r>
              <a:rPr lang="hr-HR" sz="2000" dirty="0" err="1">
                <a:solidFill>
                  <a:srgbClr val="5A5D5F"/>
                </a:solidFill>
                <a:latin typeface="Arial Narrow" panose="020B0606020202030204" pitchFamily="34" charset="0"/>
              </a:rPr>
              <a:t>upravl</a:t>
            </a:r>
            <a:r>
              <a:rPr lang="az-Cyrl-AZ" sz="2000" dirty="0">
                <a:solidFill>
                  <a:srgbClr val="5A5D5F"/>
                </a:solidFill>
                <a:latin typeface="Arial Narrow" panose="020B0606020202030204" pitchFamily="34" charset="0"/>
              </a:rPr>
              <a:t>ј</a:t>
            </a:r>
            <a:r>
              <a:rPr lang="hr-HR" sz="2000" dirty="0" err="1">
                <a:solidFill>
                  <a:srgbClr val="5A5D5F"/>
                </a:solidFill>
                <a:latin typeface="Arial Narrow" panose="020B0606020202030204" pitchFamily="34" charset="0"/>
              </a:rPr>
              <a:t>anje</a:t>
            </a:r>
            <a:r>
              <a:rPr lang="hr-HR" sz="2000" dirty="0">
                <a:solidFill>
                  <a:srgbClr val="5A5D5F"/>
                </a:solidFill>
                <a:latin typeface="Arial Narrow" panose="020B0606020202030204" pitchFamily="34" charset="0"/>
              </a:rPr>
              <a:t> objektima, </a:t>
            </a:r>
            <a:r>
              <a:rPr lang="hr-HR" sz="2000" dirty="0" err="1">
                <a:solidFill>
                  <a:srgbClr val="5A5D5F"/>
                </a:solidFill>
                <a:latin typeface="Arial Narrow" panose="020B0606020202030204" pitchFamily="34" charset="0"/>
              </a:rPr>
              <a:t>ukl</a:t>
            </a:r>
            <a:r>
              <a:rPr lang="az-Cyrl-AZ" sz="2000" dirty="0">
                <a:solidFill>
                  <a:srgbClr val="5A5D5F"/>
                </a:solidFill>
                <a:latin typeface="Arial Narrow" panose="020B0606020202030204" pitchFamily="34" charset="0"/>
              </a:rPr>
              <a:t>ј</a:t>
            </a:r>
            <a:r>
              <a:rPr lang="hr-HR" sz="2000" dirty="0" err="1">
                <a:solidFill>
                  <a:srgbClr val="5A5D5F"/>
                </a:solidFill>
                <a:latin typeface="Arial Narrow" panose="020B0606020202030204" pitchFamily="34" charset="0"/>
              </a:rPr>
              <a:t>učujući</a:t>
            </a:r>
            <a:r>
              <a:rPr lang="hr-HR" sz="2000" dirty="0">
                <a:solidFill>
                  <a:srgbClr val="5A5D5F"/>
                </a:solidFill>
                <a:latin typeface="Arial Narrow" panose="020B0606020202030204" pitchFamily="34" charset="0"/>
              </a:rPr>
              <a:t> </a:t>
            </a:r>
            <a:r>
              <a:rPr lang="hr-HR" sz="2000" dirty="0" err="1">
                <a:solidFill>
                  <a:srgbClr val="5A5D5F"/>
                </a:solidFill>
                <a:latin typeface="Arial Narrow" panose="020B0606020202030204" pitchFamily="34" charset="0"/>
              </a:rPr>
              <a:t>postavl</a:t>
            </a:r>
            <a:r>
              <a:rPr lang="az-Cyrl-AZ" sz="2000" dirty="0">
                <a:solidFill>
                  <a:srgbClr val="5A5D5F"/>
                </a:solidFill>
                <a:latin typeface="Arial Narrow" panose="020B0606020202030204" pitchFamily="34" charset="0"/>
              </a:rPr>
              <a:t>ј</a:t>
            </a:r>
            <a:r>
              <a:rPr lang="hr-HR" sz="2000" dirty="0" err="1">
                <a:solidFill>
                  <a:srgbClr val="5A5D5F"/>
                </a:solidFill>
                <a:latin typeface="Arial Narrow" panose="020B0606020202030204" pitchFamily="34" charset="0"/>
              </a:rPr>
              <a:t>anje</a:t>
            </a:r>
            <a:r>
              <a:rPr lang="hr-HR" sz="2000" dirty="0">
                <a:solidFill>
                  <a:srgbClr val="5A5D5F"/>
                </a:solidFill>
                <a:latin typeface="Arial Narrow" panose="020B0606020202030204" pitchFamily="34" charset="0"/>
              </a:rPr>
              <a:t>, </a:t>
            </a:r>
            <a:r>
              <a:rPr lang="hr-HR" sz="2000" dirty="0" err="1">
                <a:solidFill>
                  <a:srgbClr val="5A5D5F"/>
                </a:solidFill>
                <a:latin typeface="Arial Narrow" panose="020B0606020202030204" pitchFamily="34" charset="0"/>
              </a:rPr>
              <a:t>upravl</a:t>
            </a:r>
            <a:r>
              <a:rPr lang="az-Cyrl-AZ" sz="2000" dirty="0">
                <a:solidFill>
                  <a:srgbClr val="5A5D5F"/>
                </a:solidFill>
                <a:latin typeface="Arial Narrow" panose="020B0606020202030204" pitchFamily="34" charset="0"/>
              </a:rPr>
              <a:t>ј</a:t>
            </a:r>
            <a:r>
              <a:rPr lang="hr-HR" sz="2000" dirty="0" err="1">
                <a:solidFill>
                  <a:srgbClr val="5A5D5F"/>
                </a:solidFill>
                <a:latin typeface="Arial Narrow" panose="020B0606020202030204" pitchFamily="34" charset="0"/>
              </a:rPr>
              <a:t>anje</a:t>
            </a:r>
            <a:r>
              <a:rPr lang="hr-HR" sz="2000" dirty="0">
                <a:solidFill>
                  <a:srgbClr val="5A5D5F"/>
                </a:solidFill>
                <a:latin typeface="Arial Narrow" panose="020B0606020202030204" pitchFamily="34" charset="0"/>
              </a:rPr>
              <a:t> i održavanje kao i </a:t>
            </a:r>
            <a:r>
              <a:rPr lang="hr-HR" sz="2000" dirty="0" err="1">
                <a:solidFill>
                  <a:srgbClr val="5A5D5F"/>
                </a:solidFill>
                <a:latin typeface="Arial Narrow" panose="020B0606020202030204" pitchFamily="34" charset="0"/>
              </a:rPr>
              <a:t>upravl</a:t>
            </a:r>
            <a:r>
              <a:rPr lang="az-Cyrl-AZ" sz="2000" dirty="0">
                <a:solidFill>
                  <a:srgbClr val="5A5D5F"/>
                </a:solidFill>
                <a:latin typeface="Arial Narrow" panose="020B0606020202030204" pitchFamily="34" charset="0"/>
              </a:rPr>
              <a:t>ј</a:t>
            </a:r>
            <a:r>
              <a:rPr lang="hr-HR" sz="2000" dirty="0" err="1">
                <a:solidFill>
                  <a:srgbClr val="5A5D5F"/>
                </a:solidFill>
                <a:latin typeface="Arial Narrow" panose="020B0606020202030204" pitchFamily="34" charset="0"/>
              </a:rPr>
              <a:t>anje</a:t>
            </a:r>
            <a:r>
              <a:rPr lang="hr-HR" sz="2000" dirty="0">
                <a:solidFill>
                  <a:srgbClr val="5A5D5F"/>
                </a:solidFill>
                <a:latin typeface="Arial Narrow" panose="020B0606020202030204" pitchFamily="34" charset="0"/>
              </a:rPr>
              <a:t> podacima, s tim da se treća strana ne može smatrati aktivnim kupcem.</a:t>
            </a:r>
          </a:p>
          <a:p>
            <a:pPr marL="0" indent="0">
              <a:buFont typeface="Arial" panose="020B0604020202020204" pitchFamily="34" charset="0"/>
              <a:buNone/>
              <a:defRPr/>
            </a:pPr>
            <a:endParaRPr lang="hr-HR" sz="1800" dirty="0">
              <a:solidFill>
                <a:srgbClr val="5A5D5F"/>
              </a:solidFill>
              <a:latin typeface="Arial" panose="020B0604020202020204" pitchFamily="34" charset="0"/>
            </a:endParaRPr>
          </a:p>
        </p:txBody>
      </p:sp>
      <p:sp>
        <p:nvSpPr>
          <p:cNvPr id="33796" name="Slide Number Placeholder 4">
            <a:extLst>
              <a:ext uri="{FF2B5EF4-FFF2-40B4-BE49-F238E27FC236}">
                <a16:creationId xmlns:a16="http://schemas.microsoft.com/office/drawing/2014/main" id="{2D60AF28-E4B0-4F71-ADF1-C7CE70B3962A}"/>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86389033-6D08-4666-8E32-68A66752D4E6}" type="slidenum">
              <a:rPr lang="hr-HR" altLang="en-US" sz="1800" smtClean="0">
                <a:solidFill>
                  <a:schemeClr val="tx1"/>
                </a:solidFill>
                <a:latin typeface="Arial" panose="020B0604020202020204" pitchFamily="34" charset="0"/>
              </a:rPr>
              <a:pPr>
                <a:spcBef>
                  <a:spcPct val="0"/>
                </a:spcBef>
                <a:buFontTx/>
                <a:buNone/>
              </a:pPr>
              <a:t>17</a:t>
            </a:fld>
            <a:endParaRPr lang="hr-HR" altLang="en-US" sz="1800">
              <a:solidFill>
                <a:schemeClr val="tx1"/>
              </a:solidFill>
              <a:latin typeface="Arial" panose="020B0604020202020204" pitchFamily="34" charset="0"/>
            </a:endParaRPr>
          </a:p>
        </p:txBody>
      </p:sp>
      <p:sp>
        <p:nvSpPr>
          <p:cNvPr id="6" name="Content Placeholder 2">
            <a:extLst>
              <a:ext uri="{FF2B5EF4-FFF2-40B4-BE49-F238E27FC236}">
                <a16:creationId xmlns:a16="http://schemas.microsoft.com/office/drawing/2014/main" id="{1055DE17-83FC-4B1D-845C-B41984AC1EE9}"/>
              </a:ext>
            </a:extLst>
          </p:cNvPr>
          <p:cNvSpPr txBox="1">
            <a:spLocks/>
          </p:cNvSpPr>
          <p:nvPr/>
        </p:nvSpPr>
        <p:spPr bwMode="auto">
          <a:xfrm>
            <a:off x="688975" y="1423988"/>
            <a:ext cx="8064500" cy="431800"/>
          </a:xfrm>
          <a:prstGeom prst="rect">
            <a:avLst/>
          </a:prstGeom>
          <a:no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404040"/>
                </a:solidFill>
                <a:latin typeface="Arial Black"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rgbClr val="40404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rgbClr val="40404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defRPr/>
            </a:pPr>
            <a:r>
              <a:rPr lang="hr-HR" sz="2000" dirty="0">
                <a:solidFill>
                  <a:schemeClr val="accent6"/>
                </a:solidFill>
                <a:latin typeface="Arial Narrow" panose="020B0606020202030204" pitchFamily="34" charset="0"/>
              </a:rPr>
              <a:t>Krajnji kupac </a:t>
            </a:r>
            <a:r>
              <a:rPr lang="hr-HR" sz="2000" dirty="0">
                <a:solidFill>
                  <a:srgbClr val="5A5D5F"/>
                </a:solidFill>
                <a:latin typeface="Arial Narrow" panose="020B0606020202030204" pitchFamily="34" charset="0"/>
              </a:rPr>
              <a:t>sa svim pravima i obvezama krajnjeg kupca</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66A94CE-835E-4EB1-8F2C-D6DDB34B7A9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Aktivni kupac (2/3)</a:t>
            </a:r>
            <a:endParaRPr lang="en-GB" altLang="en-US" sz="2400"/>
          </a:p>
        </p:txBody>
      </p:sp>
      <p:sp>
        <p:nvSpPr>
          <p:cNvPr id="34819" name="Content Placeholder 2">
            <a:extLst>
              <a:ext uri="{FF2B5EF4-FFF2-40B4-BE49-F238E27FC236}">
                <a16:creationId xmlns:a16="http://schemas.microsoft.com/office/drawing/2014/main" id="{2B69A13B-E144-49C7-9234-2F8972FEB811}"/>
              </a:ext>
            </a:extLst>
          </p:cNvPr>
          <p:cNvSpPr>
            <a:spLocks noGrp="1"/>
          </p:cNvSpPr>
          <p:nvPr>
            <p:ph sz="half" idx="1"/>
          </p:nvPr>
        </p:nvSpPr>
        <p:spPr>
          <a:xfrm>
            <a:off x="539750" y="1052513"/>
            <a:ext cx="8064500" cy="4752975"/>
          </a:xfrm>
        </p:spPr>
        <p:txBody>
          <a:bodyPr/>
          <a:lstStyle/>
          <a:p>
            <a:endParaRPr lang="hr-HR" altLang="en-US" sz="2000">
              <a:solidFill>
                <a:srgbClr val="000000"/>
              </a:solidFill>
              <a:latin typeface="Arial Narrow" panose="020B0606020202030204" pitchFamily="34" charset="0"/>
            </a:endParaRPr>
          </a:p>
          <a:p>
            <a:r>
              <a:rPr lang="hr-HR" altLang="en-US" sz="2000">
                <a:solidFill>
                  <a:srgbClr val="5A5D5F"/>
                </a:solidFill>
                <a:latin typeface="Arial Narrow" panose="020B0606020202030204" pitchFamily="34" charset="0"/>
              </a:rPr>
              <a:t>ZIDZoE, čl. 210 g. Aktivni kupac (nastavak):</a:t>
            </a:r>
          </a:p>
          <a:p>
            <a:pPr lvl="1"/>
            <a:r>
              <a:rPr lang="hr-HR" altLang="en-US" sz="2000">
                <a:solidFill>
                  <a:srgbClr val="5A5D5F"/>
                </a:solidFill>
                <a:latin typeface="Arial Narrow" panose="020B0606020202030204" pitchFamily="34" charset="0"/>
              </a:rPr>
              <a:t>podleže tarifnim stavovima utvrđenim metodologijom za određivanje cene pristupa prenosnom i distributivnom sistemu, pri čemu se </a:t>
            </a:r>
            <a:r>
              <a:rPr lang="hr-HR" altLang="en-US" sz="2000" b="1">
                <a:solidFill>
                  <a:srgbClr val="5A5D5F"/>
                </a:solidFill>
                <a:latin typeface="Arial Narrow" panose="020B0606020202030204" pitchFamily="34" charset="0"/>
              </a:rPr>
              <a:t>posebno obračunava električna energija koja se predaje u mrežu</a:t>
            </a:r>
            <a:r>
              <a:rPr lang="hr-HR" altLang="en-US" sz="2000">
                <a:solidFill>
                  <a:srgbClr val="5A5D5F"/>
                </a:solidFill>
                <a:latin typeface="Arial Narrow" panose="020B0606020202030204" pitchFamily="34" charset="0"/>
              </a:rPr>
              <a:t>, odnosno </a:t>
            </a:r>
            <a:r>
              <a:rPr lang="hr-HR" altLang="en-US" sz="2000" b="1">
                <a:solidFill>
                  <a:srgbClr val="5A5D5F"/>
                </a:solidFill>
                <a:latin typeface="Arial Narrow" panose="020B0606020202030204" pitchFamily="34" charset="0"/>
              </a:rPr>
              <a:t>preuzima iz mreže</a:t>
            </a:r>
            <a:r>
              <a:rPr lang="hr-HR" altLang="en-US" sz="2000">
                <a:solidFill>
                  <a:srgbClr val="5A5D5F"/>
                </a:solidFill>
                <a:latin typeface="Arial Narrow" panose="020B0606020202030204" pitchFamily="34" charset="0"/>
              </a:rPr>
              <a:t>.</a:t>
            </a:r>
          </a:p>
          <a:p>
            <a:pPr lvl="1"/>
            <a:r>
              <a:rPr lang="hr-HR" altLang="en-US" sz="2000" b="1">
                <a:solidFill>
                  <a:srgbClr val="5A5D5F"/>
                </a:solidFill>
                <a:latin typeface="Arial Narrow" panose="020B0606020202030204" pitchFamily="34" charset="0"/>
              </a:rPr>
              <a:t>finansijski je odgovoran za odstupanje </a:t>
            </a:r>
            <a:r>
              <a:rPr lang="hr-HR" altLang="en-US" sz="2000">
                <a:solidFill>
                  <a:srgbClr val="5A5D5F"/>
                </a:solidFill>
                <a:latin typeface="Arial Narrow" panose="020B0606020202030204" pitchFamily="34" charset="0"/>
              </a:rPr>
              <a:t>koji prouzrokuje u sistemu i dužan je da uredi svoju balansnu odgovornost u skladu sa ovim zakonom u oba smera isporuke.</a:t>
            </a:r>
          </a:p>
          <a:p>
            <a:endParaRPr lang="hr-HR" altLang="en-US" sz="2000">
              <a:solidFill>
                <a:srgbClr val="5A5D5F"/>
              </a:solidFill>
              <a:latin typeface="Arial Narrow" panose="020B0606020202030204" pitchFamily="34" charset="0"/>
            </a:endParaRPr>
          </a:p>
          <a:p>
            <a:r>
              <a:rPr lang="hr-HR" altLang="en-US" sz="2000">
                <a:solidFill>
                  <a:srgbClr val="5A5D5F"/>
                </a:solidFill>
                <a:latin typeface="Arial Narrow" panose="020B0606020202030204" pitchFamily="34" charset="0"/>
              </a:rPr>
              <a:t>Ograničenja u vezi s priključnom snagom</a:t>
            </a:r>
          </a:p>
          <a:p>
            <a:pPr lvl="1" algn="just"/>
            <a:r>
              <a:rPr lang="sr-Cyrl-CS" altLang="en-US" sz="2000">
                <a:solidFill>
                  <a:srgbClr val="5A5D5F"/>
                </a:solidFill>
                <a:latin typeface="Arial Narrow" panose="020B0606020202030204" pitchFamily="34" charset="0"/>
              </a:rPr>
              <a:t>Ukupni </a:t>
            </a:r>
            <a:r>
              <a:rPr lang="sr-Cyrl-CS" altLang="en-US" sz="2000" b="1">
                <a:solidFill>
                  <a:srgbClr val="5A5D5F"/>
                </a:solidFill>
                <a:latin typeface="Arial Narrow" panose="020B0606020202030204" pitchFamily="34" charset="0"/>
              </a:rPr>
              <a:t>instalisani kapacitet proizvodnog objekta </a:t>
            </a:r>
            <a:r>
              <a:rPr lang="sr-Cyrl-CS" altLang="en-US" sz="2000">
                <a:solidFill>
                  <a:srgbClr val="5A5D5F"/>
                </a:solidFill>
                <a:latin typeface="Arial Narrow" panose="020B0606020202030204" pitchFamily="34" charset="0"/>
              </a:rPr>
              <a:t>koji je priklјučen na unutrašnje instalacije aktivnog kupca </a:t>
            </a:r>
            <a:r>
              <a:rPr lang="sr-Cyrl-CS" altLang="en-US" sz="2000" b="1">
                <a:solidFill>
                  <a:srgbClr val="5A5D5F"/>
                </a:solidFill>
                <a:latin typeface="Arial Narrow" panose="020B0606020202030204" pitchFamily="34" charset="0"/>
              </a:rPr>
              <a:t>ne sme biti veći od odobrene snage potrošnje objekta aktivnog kupca</a:t>
            </a:r>
            <a:r>
              <a:rPr lang="sr-Cyrl-CS" altLang="en-US" sz="2000">
                <a:solidFill>
                  <a:srgbClr val="5A5D5F"/>
                </a:solidFill>
                <a:latin typeface="Arial Narrow" panose="020B0606020202030204" pitchFamily="34" charset="0"/>
              </a:rPr>
              <a:t>.</a:t>
            </a:r>
            <a:endParaRPr lang="hr-HR" altLang="en-US" sz="2000">
              <a:solidFill>
                <a:srgbClr val="5A5D5F"/>
              </a:solidFill>
              <a:latin typeface="Arial Narrow" panose="020B0606020202030204" pitchFamily="34" charset="0"/>
            </a:endParaRPr>
          </a:p>
          <a:p>
            <a:endParaRPr lang="hr-HR" altLang="en-US" sz="2000">
              <a:solidFill>
                <a:srgbClr val="5A5D5F"/>
              </a:solidFill>
              <a:latin typeface="Arial Narrow" panose="020B0606020202030204" pitchFamily="34" charset="0"/>
            </a:endParaRPr>
          </a:p>
        </p:txBody>
      </p:sp>
      <p:sp>
        <p:nvSpPr>
          <p:cNvPr id="34820" name="Slide Number Placeholder 4">
            <a:extLst>
              <a:ext uri="{FF2B5EF4-FFF2-40B4-BE49-F238E27FC236}">
                <a16:creationId xmlns:a16="http://schemas.microsoft.com/office/drawing/2014/main" id="{001674DF-C93A-4D9D-952E-EF3E124F51E5}"/>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7C1DE361-C85E-4B91-A92A-1D05BBF8B62F}" type="slidenum">
              <a:rPr lang="hr-HR" altLang="en-US" sz="1800" smtClean="0">
                <a:solidFill>
                  <a:schemeClr val="tx1"/>
                </a:solidFill>
                <a:latin typeface="Arial" panose="020B0604020202020204" pitchFamily="34" charset="0"/>
              </a:rPr>
              <a:pPr>
                <a:spcBef>
                  <a:spcPct val="0"/>
                </a:spcBef>
                <a:buFontTx/>
                <a:buNone/>
              </a:pPr>
              <a:t>18</a:t>
            </a:fld>
            <a:endParaRPr lang="hr-HR" altLang="en-US" sz="1800">
              <a:solidFill>
                <a:schemeClr val="tx1"/>
              </a:solidFill>
              <a:latin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94C39DF-2E50-4EAB-B81E-F64DBD1EC69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Aktivni kupac (3/3)</a:t>
            </a:r>
            <a:endParaRPr lang="en-GB" altLang="en-US" sz="2400"/>
          </a:p>
        </p:txBody>
      </p:sp>
      <p:sp>
        <p:nvSpPr>
          <p:cNvPr id="35843" name="Content Placeholder 2">
            <a:extLst>
              <a:ext uri="{FF2B5EF4-FFF2-40B4-BE49-F238E27FC236}">
                <a16:creationId xmlns:a16="http://schemas.microsoft.com/office/drawing/2014/main" id="{19362358-AADC-495C-8F34-66CA13F99DFE}"/>
              </a:ext>
            </a:extLst>
          </p:cNvPr>
          <p:cNvSpPr>
            <a:spLocks noGrp="1"/>
          </p:cNvSpPr>
          <p:nvPr>
            <p:ph sz="half" idx="1"/>
          </p:nvPr>
        </p:nvSpPr>
        <p:spPr>
          <a:xfrm>
            <a:off x="655638" y="1406525"/>
            <a:ext cx="8064500" cy="4752975"/>
          </a:xfrm>
        </p:spPr>
        <p:txBody>
          <a:bodyPr/>
          <a:lstStyle/>
          <a:p>
            <a:r>
              <a:rPr lang="hr-HR" altLang="en-US" sz="2000" dirty="0" err="1">
                <a:solidFill>
                  <a:srgbClr val="5A5D5F"/>
                </a:solidFill>
                <a:latin typeface="Arial Narrow" panose="020B0606020202030204" pitchFamily="34" charset="0"/>
              </a:rPr>
              <a:t>ZIDZoE</a:t>
            </a:r>
            <a:r>
              <a:rPr lang="hr-HR" altLang="en-US" sz="2000" dirty="0">
                <a:solidFill>
                  <a:srgbClr val="5A5D5F"/>
                </a:solidFill>
                <a:latin typeface="Arial Narrow" panose="020B0606020202030204" pitchFamily="34" charset="0"/>
              </a:rPr>
              <a:t>, čl. 210 g. Aktivni kupac </a:t>
            </a:r>
            <a:r>
              <a:rPr lang="sr-Cyrl-CS" altLang="en-US" sz="2000" dirty="0" err="1">
                <a:solidFill>
                  <a:srgbClr val="5A5D5F"/>
                </a:solidFill>
                <a:latin typeface="Arial Narrow" panose="020B0606020202030204" pitchFamily="34" charset="0"/>
              </a:rPr>
              <a:t>koji</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poseduje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objekat</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za</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skladištenje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energije</a:t>
            </a:r>
            <a:r>
              <a:rPr lang="hr-HR" altLang="en-US" sz="2000" dirty="0">
                <a:solidFill>
                  <a:srgbClr val="5A5D5F"/>
                </a:solidFill>
                <a:latin typeface="Arial Narrow" panose="020B0606020202030204" pitchFamily="34" charset="0"/>
              </a:rPr>
              <a:t>:</a:t>
            </a:r>
            <a:r>
              <a:rPr lang="sr-Cyrl-CS" altLang="en-US" sz="2000" dirty="0">
                <a:solidFill>
                  <a:srgbClr val="5A5D5F"/>
                </a:solidFill>
                <a:latin typeface="Arial Narrow" panose="020B0606020202030204" pitchFamily="34" charset="0"/>
              </a:rPr>
              <a:t> </a:t>
            </a:r>
            <a:endParaRPr lang="hr-HR" altLang="en-US" sz="2000" dirty="0">
              <a:solidFill>
                <a:srgbClr val="5A5D5F"/>
              </a:solidFill>
              <a:latin typeface="Arial Narrow" panose="020B0606020202030204" pitchFamily="34" charset="0"/>
            </a:endParaRPr>
          </a:p>
          <a:p>
            <a:pPr lvl="1"/>
            <a:r>
              <a:rPr lang="hr-HR" altLang="en-US" sz="2000" dirty="0">
                <a:solidFill>
                  <a:srgbClr val="5A5D5F"/>
                </a:solidFill>
                <a:latin typeface="Arial Narrow" panose="020B0606020202030204" pitchFamily="34" charset="0"/>
              </a:rPr>
              <a:t>ima </a:t>
            </a:r>
            <a:r>
              <a:rPr lang="hr-HR" altLang="en-US" sz="2000" b="1" dirty="0">
                <a:solidFill>
                  <a:srgbClr val="5A5D5F"/>
                </a:solidFill>
                <a:latin typeface="Arial Narrow" panose="020B0606020202030204" pitchFamily="34" charset="0"/>
              </a:rPr>
              <a:t>pravo na </a:t>
            </a:r>
            <a:r>
              <a:rPr lang="hr-HR" altLang="en-US" sz="2000" b="1" dirty="0" err="1">
                <a:solidFill>
                  <a:srgbClr val="5A5D5F"/>
                </a:solidFill>
                <a:latin typeface="Arial Narrow" panose="020B0606020202030204" pitchFamily="34" charset="0"/>
              </a:rPr>
              <a:t>prikl</a:t>
            </a:r>
            <a:r>
              <a:rPr lang="az-Cyrl-AZ" altLang="en-US" sz="2000" b="1" dirty="0">
                <a:solidFill>
                  <a:srgbClr val="5A5D5F"/>
                </a:solidFill>
                <a:latin typeface="Arial Narrow" panose="020B0606020202030204" pitchFamily="34" charset="0"/>
              </a:rPr>
              <a:t>ј</a:t>
            </a:r>
            <a:r>
              <a:rPr lang="hr-HR" altLang="en-US" sz="2000" b="1" dirty="0">
                <a:solidFill>
                  <a:srgbClr val="5A5D5F"/>
                </a:solidFill>
                <a:latin typeface="Arial Narrow" panose="020B0606020202030204" pitchFamily="34" charset="0"/>
              </a:rPr>
              <a:t>učenje </a:t>
            </a:r>
            <a:r>
              <a:rPr lang="hr-HR" altLang="en-US" sz="2000" dirty="0">
                <a:solidFill>
                  <a:srgbClr val="5A5D5F"/>
                </a:solidFill>
                <a:latin typeface="Arial Narrow" panose="020B0606020202030204" pitchFamily="34" charset="0"/>
              </a:rPr>
              <a:t>na mrežu u razumnom roku u skladu sa zakonom i propisom iz člana 214. ovog zakona;</a:t>
            </a:r>
          </a:p>
          <a:p>
            <a:pPr lvl="1"/>
            <a:r>
              <a:rPr lang="hr-HR" altLang="en-US" sz="2000" b="1" dirty="0">
                <a:solidFill>
                  <a:srgbClr val="5A5D5F"/>
                </a:solidFill>
                <a:latin typeface="Arial Narrow" panose="020B0606020202030204" pitchFamily="34" charset="0"/>
              </a:rPr>
              <a:t>ne podleže dvostrukim naknadama</a:t>
            </a:r>
            <a:r>
              <a:rPr lang="hr-HR" altLang="en-US" sz="2000" dirty="0">
                <a:solidFill>
                  <a:srgbClr val="5A5D5F"/>
                </a:solidFill>
                <a:latin typeface="Arial Narrow" panose="020B0606020202030204" pitchFamily="34" charset="0"/>
              </a:rPr>
              <a:t>, </a:t>
            </a:r>
            <a:r>
              <a:rPr lang="hr-HR" altLang="en-US" sz="2000" dirty="0" err="1">
                <a:solidFill>
                  <a:srgbClr val="5A5D5F"/>
                </a:solidFill>
                <a:latin typeface="Arial Narrow" panose="020B0606020202030204" pitchFamily="34" charset="0"/>
              </a:rPr>
              <a:t>ukl</a:t>
            </a:r>
            <a:r>
              <a:rPr lang="az-Cyrl-AZ" altLang="en-US" sz="2000" dirty="0">
                <a:solidFill>
                  <a:srgbClr val="5A5D5F"/>
                </a:solidFill>
                <a:latin typeface="Arial Narrow" panose="020B0606020202030204" pitchFamily="34" charset="0"/>
              </a:rPr>
              <a:t>ј</a:t>
            </a:r>
            <a:r>
              <a:rPr lang="hr-HR" altLang="en-US" sz="2000" dirty="0" err="1">
                <a:solidFill>
                  <a:srgbClr val="5A5D5F"/>
                </a:solidFill>
                <a:latin typeface="Arial Narrow" panose="020B0606020202030204" pitchFamily="34" charset="0"/>
              </a:rPr>
              <a:t>učujući</a:t>
            </a:r>
            <a:r>
              <a:rPr lang="hr-HR" altLang="en-US" sz="2000" dirty="0">
                <a:solidFill>
                  <a:srgbClr val="5A5D5F"/>
                </a:solidFill>
                <a:latin typeface="Arial Narrow" panose="020B0606020202030204" pitchFamily="34" charset="0"/>
              </a:rPr>
              <a:t> tarifne stavove za pristup mreži, za uskladištenu električnu energiju koja ostaje u njihovim objektima ili kada pružaju usluge fleksibilnosti operatorima sistema;</a:t>
            </a:r>
          </a:p>
          <a:p>
            <a:pPr lvl="1"/>
            <a:r>
              <a:rPr lang="hr-HR" altLang="en-US" sz="2000" dirty="0">
                <a:solidFill>
                  <a:srgbClr val="5A5D5F"/>
                </a:solidFill>
                <a:latin typeface="Arial Narrow" panose="020B0606020202030204" pitchFamily="34" charset="0"/>
              </a:rPr>
              <a:t>može da pruža </a:t>
            </a:r>
            <a:r>
              <a:rPr lang="hr-HR" altLang="en-US" sz="2000" b="1" dirty="0">
                <a:solidFill>
                  <a:srgbClr val="5A5D5F"/>
                </a:solidFill>
                <a:latin typeface="Arial Narrow" panose="020B0606020202030204" pitchFamily="34" charset="0"/>
              </a:rPr>
              <a:t>više usluga istovremeno</a:t>
            </a:r>
            <a:r>
              <a:rPr lang="hr-HR" altLang="en-US" sz="2000" dirty="0">
                <a:solidFill>
                  <a:srgbClr val="5A5D5F"/>
                </a:solidFill>
                <a:latin typeface="Arial Narrow" panose="020B0606020202030204" pitchFamily="34" charset="0"/>
              </a:rPr>
              <a:t>, ako je to tehnički </a:t>
            </a:r>
            <a:r>
              <a:rPr lang="hr-HR" altLang="en-US" sz="2000" dirty="0" err="1">
                <a:solidFill>
                  <a:srgbClr val="5A5D5F"/>
                </a:solidFill>
                <a:latin typeface="Arial Narrow" panose="020B0606020202030204" pitchFamily="34" charset="0"/>
              </a:rPr>
              <a:t>izvodl</a:t>
            </a:r>
            <a:r>
              <a:rPr lang="az-Cyrl-AZ" altLang="en-US" sz="2000" dirty="0">
                <a:solidFill>
                  <a:srgbClr val="5A5D5F"/>
                </a:solidFill>
                <a:latin typeface="Arial Narrow" panose="020B0606020202030204" pitchFamily="34" charset="0"/>
              </a:rPr>
              <a:t>ј</a:t>
            </a:r>
            <a:r>
              <a:rPr lang="hr-HR" altLang="en-US" sz="2000" dirty="0">
                <a:solidFill>
                  <a:srgbClr val="5A5D5F"/>
                </a:solidFill>
                <a:latin typeface="Arial Narrow" panose="020B0606020202030204" pitchFamily="34" charset="0"/>
              </a:rPr>
              <a:t>ivo.</a:t>
            </a:r>
          </a:p>
          <a:p>
            <a:pPr lvl="1"/>
            <a:endParaRPr lang="hr-HR" altLang="en-US" sz="2000" dirty="0">
              <a:solidFill>
                <a:srgbClr val="5A5D5F"/>
              </a:solidFill>
              <a:latin typeface="Arial Narrow" panose="020B0606020202030204" pitchFamily="34" charset="0"/>
            </a:endParaRPr>
          </a:p>
          <a:p>
            <a:endParaRPr lang="hr-HR" altLang="en-US" sz="2000" dirty="0">
              <a:solidFill>
                <a:srgbClr val="5A5D5F"/>
              </a:solidFill>
              <a:latin typeface="Arial Narrow" panose="020B0606020202030204" pitchFamily="34" charset="0"/>
            </a:endParaRPr>
          </a:p>
          <a:p>
            <a:endParaRPr lang="hr-HR" altLang="en-US" sz="2000" dirty="0">
              <a:solidFill>
                <a:srgbClr val="5A5D5F"/>
              </a:solidFill>
              <a:latin typeface="Arial Narrow" panose="020B0606020202030204" pitchFamily="34" charset="0"/>
            </a:endParaRPr>
          </a:p>
        </p:txBody>
      </p:sp>
      <p:sp>
        <p:nvSpPr>
          <p:cNvPr id="35844" name="Slide Number Placeholder 4">
            <a:extLst>
              <a:ext uri="{FF2B5EF4-FFF2-40B4-BE49-F238E27FC236}">
                <a16:creationId xmlns:a16="http://schemas.microsoft.com/office/drawing/2014/main" id="{9AF64F41-0663-45F7-B10C-71C7C26F02B3}"/>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D6BF86C7-5575-4618-8EDA-2FBD7FCB3867}" type="slidenum">
              <a:rPr lang="hr-HR" altLang="en-US" sz="1800" smtClean="0">
                <a:solidFill>
                  <a:schemeClr val="tx1"/>
                </a:solidFill>
                <a:latin typeface="Arial" panose="020B0604020202020204" pitchFamily="34" charset="0"/>
              </a:rPr>
              <a:pPr>
                <a:spcBef>
                  <a:spcPct val="0"/>
                </a:spcBef>
                <a:buFontTx/>
                <a:buNone/>
              </a:pPr>
              <a:t>19</a:t>
            </a:fld>
            <a:endParaRPr lang="hr-HR" altLang="en-US" sz="1800">
              <a:solidFill>
                <a:schemeClr val="tx1"/>
              </a:solidFill>
              <a:latin typeface="Arial" panose="020B060402020202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46DC9EA-8FCB-422B-A439-088349FAE20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t>ToR - Tehnička pomoć</a:t>
            </a:r>
            <a:br>
              <a:rPr lang="hr-HR" altLang="en-US"/>
            </a:br>
            <a:r>
              <a:rPr lang="hr-HR" altLang="en-US"/>
              <a:t>(2/2023-10/2023)</a:t>
            </a:r>
            <a:endParaRPr lang="en-GB" altLang="en-US"/>
          </a:p>
        </p:txBody>
      </p:sp>
      <p:sp>
        <p:nvSpPr>
          <p:cNvPr id="17411" name="Content Placeholder 2">
            <a:extLst>
              <a:ext uri="{FF2B5EF4-FFF2-40B4-BE49-F238E27FC236}">
                <a16:creationId xmlns:a16="http://schemas.microsoft.com/office/drawing/2014/main" id="{F3BDF1C0-DB5F-45A0-9FE3-9BA3463E2B5A}"/>
              </a:ext>
            </a:extLst>
          </p:cNvPr>
          <p:cNvSpPr>
            <a:spLocks noGrp="1"/>
          </p:cNvSpPr>
          <p:nvPr>
            <p:ph idx="1"/>
          </p:nvPr>
        </p:nvSpPr>
        <p:spPr/>
        <p:txBody>
          <a:bodyPr/>
          <a:lstStyle/>
          <a:p>
            <a:pPr>
              <a:defRPr/>
            </a:pPr>
            <a:endParaRPr lang="en-GB" sz="1800" dirty="0">
              <a:solidFill>
                <a:srgbClr val="000000"/>
              </a:solidFill>
              <a:latin typeface="Arial" panose="020B0604020202020204" pitchFamily="34" charset="0"/>
            </a:endParaRPr>
          </a:p>
          <a:p>
            <a:pPr marL="0" indent="0">
              <a:buFont typeface="Arial" panose="020B0604020202020204" pitchFamily="34" charset="0"/>
              <a:buNone/>
              <a:defRPr/>
            </a:pPr>
            <a:r>
              <a:rPr lang="hr-HR" sz="1800" dirty="0" err="1">
                <a:latin typeface="Arial" panose="020B0604020202020204" pitchFamily="34" charset="0"/>
              </a:rPr>
              <a:t>Outputs</a:t>
            </a:r>
            <a:r>
              <a:rPr lang="hr-HR" sz="1800" dirty="0">
                <a:latin typeface="Arial" panose="020B0604020202020204" pitchFamily="34" charset="0"/>
              </a:rPr>
              <a:t>:</a:t>
            </a:r>
          </a:p>
          <a:p>
            <a:pPr marL="0" indent="0">
              <a:buFont typeface="Arial" panose="020B0604020202020204" pitchFamily="34" charset="0"/>
              <a:buNone/>
              <a:defRPr/>
            </a:pPr>
            <a:r>
              <a:rPr lang="en-GB" sz="1800" dirty="0">
                <a:latin typeface="Arial" panose="020B0604020202020204" pitchFamily="34" charset="0"/>
              </a:rPr>
              <a:t>1. Legal and institutional gap analysis with advice and recommendations drafted; </a:t>
            </a:r>
            <a:endParaRPr lang="en-GB" sz="1800" dirty="0">
              <a:solidFill>
                <a:srgbClr val="000000"/>
              </a:solidFill>
              <a:latin typeface="Arial" panose="020B0604020202020204" pitchFamily="34" charset="0"/>
            </a:endParaRPr>
          </a:p>
          <a:p>
            <a:pPr marL="0" indent="0">
              <a:buFont typeface="Arial" panose="020B0604020202020204" pitchFamily="34" charset="0"/>
              <a:buNone/>
              <a:defRPr/>
            </a:pPr>
            <a:r>
              <a:rPr lang="en-GB" sz="1800" dirty="0">
                <a:latin typeface="Arial" panose="020B0604020202020204" pitchFamily="34" charset="0"/>
              </a:rPr>
              <a:t>2. Table of Concordance on Directive (EU) 944/2019 drafted; </a:t>
            </a:r>
          </a:p>
          <a:p>
            <a:pPr marL="0" indent="0">
              <a:buFont typeface="Arial" panose="020B0604020202020204" pitchFamily="34" charset="0"/>
              <a:buNone/>
              <a:defRPr/>
            </a:pPr>
            <a:r>
              <a:rPr lang="en-GB" sz="1800" dirty="0">
                <a:latin typeface="Arial" panose="020B0604020202020204" pitchFamily="34" charset="0"/>
              </a:rPr>
              <a:t>3. Law Amending the Energy Law drafted; </a:t>
            </a:r>
            <a:endParaRPr lang="en-GB" sz="1800" dirty="0">
              <a:solidFill>
                <a:srgbClr val="000000"/>
              </a:solidFill>
              <a:latin typeface="Arial" panose="020B0604020202020204" pitchFamily="34" charset="0"/>
            </a:endParaRPr>
          </a:p>
          <a:p>
            <a:pPr marL="0" indent="0">
              <a:buFont typeface="Arial" panose="020B0604020202020204" pitchFamily="34" charset="0"/>
              <a:buNone/>
              <a:defRPr/>
            </a:pPr>
            <a:r>
              <a:rPr lang="en-GB" sz="1800" dirty="0">
                <a:latin typeface="Arial" panose="020B0604020202020204" pitchFamily="34" charset="0"/>
              </a:rPr>
              <a:t>4. Government Decree amending the Government Decree on the conditions of delivery and supply of electricity </a:t>
            </a:r>
            <a:r>
              <a:rPr lang="en-GB" sz="1800" dirty="0">
                <a:solidFill>
                  <a:srgbClr val="000000"/>
                </a:solidFill>
                <a:latin typeface="Arial" panose="020B0604020202020204" pitchFamily="34" charset="0"/>
              </a:rPr>
              <a:t>drafted; </a:t>
            </a:r>
          </a:p>
          <a:p>
            <a:pPr marL="0" indent="0">
              <a:buFont typeface="Arial" panose="020B0604020202020204" pitchFamily="34" charset="0"/>
              <a:buNone/>
              <a:defRPr/>
            </a:pPr>
            <a:r>
              <a:rPr lang="en-GB" sz="1800" dirty="0">
                <a:latin typeface="Arial" panose="020B0604020202020204" pitchFamily="34" charset="0"/>
              </a:rPr>
              <a:t>5. Updated Table of Concordance on Directive (EU) 944/2019 having regard to the provisions of amendments to the Energy Law and the Government Decree drafted; </a:t>
            </a:r>
            <a:endParaRPr lang="en-GB" sz="1800" dirty="0">
              <a:solidFill>
                <a:srgbClr val="000000"/>
              </a:solidFill>
              <a:latin typeface="Arial" panose="020B0604020202020204" pitchFamily="34" charset="0"/>
            </a:endParaRPr>
          </a:p>
          <a:p>
            <a:pPr marL="0" indent="0">
              <a:buFont typeface="Arial" panose="020B0604020202020204" pitchFamily="34" charset="0"/>
              <a:buNone/>
              <a:defRPr/>
            </a:pPr>
            <a:r>
              <a:rPr lang="en-GB" sz="1800" dirty="0">
                <a:latin typeface="Arial" panose="020B0604020202020204" pitchFamily="34" charset="0"/>
              </a:rPr>
              <a:t>6. Workshop held. </a:t>
            </a:r>
            <a:endParaRPr lang="en-GB" sz="1800" dirty="0">
              <a:solidFill>
                <a:srgbClr val="000000"/>
              </a:solidFill>
              <a:latin typeface="Arial" panose="020B0604020202020204" pitchFamily="34" charset="0"/>
            </a:endParaRPr>
          </a:p>
          <a:p>
            <a:pPr>
              <a:defRPr/>
            </a:pPr>
            <a:endParaRPr lang="en-GB"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a:extLst>
              <a:ext uri="{FF2B5EF4-FFF2-40B4-BE49-F238E27FC236}">
                <a16:creationId xmlns:a16="http://schemas.microsoft.com/office/drawing/2014/main" id="{5DBCD764-60AA-4672-A82E-A7818EF6BA0B}"/>
              </a:ext>
            </a:extLst>
          </p:cNvPr>
          <p:cNvSpPr>
            <a:spLocks noGrp="1" noChangeArrowheads="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70C37191-E632-48F7-939F-F15CBF5B0D55}" type="slidenum">
              <a:rPr lang="hr-HR" altLang="en-US" sz="1800" smtClean="0">
                <a:solidFill>
                  <a:schemeClr val="tx1"/>
                </a:solidFill>
                <a:latin typeface="Arial" panose="020B0604020202020204" pitchFamily="34" charset="0"/>
              </a:rPr>
              <a:pPr>
                <a:spcBef>
                  <a:spcPct val="0"/>
                </a:spcBef>
                <a:buFontTx/>
                <a:buNone/>
              </a:pPr>
              <a:t>20</a:t>
            </a:fld>
            <a:endParaRPr lang="hr-HR" altLang="en-US" sz="1800">
              <a:solidFill>
                <a:schemeClr val="tx1"/>
              </a:solidFill>
              <a:latin typeface="Arial" panose="020B0604020202020204" pitchFamily="34" charset="0"/>
            </a:endParaRPr>
          </a:p>
        </p:txBody>
      </p:sp>
      <p:sp>
        <p:nvSpPr>
          <p:cNvPr id="37891" name="Title 1">
            <a:extLst>
              <a:ext uri="{FF2B5EF4-FFF2-40B4-BE49-F238E27FC236}">
                <a16:creationId xmlns:a16="http://schemas.microsoft.com/office/drawing/2014/main" id="{B12ADD6D-8D5A-4A5A-AD5A-BE90EE03BBFF}"/>
              </a:ext>
            </a:extLst>
          </p:cNvPr>
          <p:cNvSpPr>
            <a:spLocks noGrp="1" noChangeArrowheads="1"/>
          </p:cNvSpPr>
          <p:nvPr>
            <p:ph type="title"/>
          </p:nvPr>
        </p:nvSpPr>
        <p:spPr bwMode="auto">
          <a:xfrm>
            <a:off x="1258888" y="2276475"/>
            <a:ext cx="6626225" cy="719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4000"/>
              <a:t>Energetske zajednice</a:t>
            </a:r>
            <a:br>
              <a:rPr lang="hr-HR" altLang="en-US" sz="4000"/>
            </a:br>
            <a:r>
              <a:rPr lang="hr-HR" altLang="en-US" sz="4000"/>
              <a:t>građana</a:t>
            </a:r>
          </a:p>
        </p:txBody>
      </p:sp>
    </p:spTree>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9F56F41A-EB69-45DD-AE7B-56DC530B67C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EZG vs ZOE</a:t>
            </a:r>
            <a:endParaRPr lang="en-GB" altLang="en-US" sz="2400"/>
          </a:p>
        </p:txBody>
      </p:sp>
      <p:sp>
        <p:nvSpPr>
          <p:cNvPr id="38915" name="Slide Number Placeholder 4">
            <a:extLst>
              <a:ext uri="{FF2B5EF4-FFF2-40B4-BE49-F238E27FC236}">
                <a16:creationId xmlns:a16="http://schemas.microsoft.com/office/drawing/2014/main" id="{BCD8CDF0-8702-41C6-A875-D461290EA759}"/>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60C8203B-B984-4F7D-B949-707361D28D49}" type="slidenum">
              <a:rPr lang="hr-HR" altLang="en-US" sz="1800" smtClean="0">
                <a:solidFill>
                  <a:schemeClr val="tx1"/>
                </a:solidFill>
                <a:latin typeface="Arial" panose="020B0604020202020204" pitchFamily="34" charset="0"/>
              </a:rPr>
              <a:pPr>
                <a:spcBef>
                  <a:spcPct val="0"/>
                </a:spcBef>
                <a:buFontTx/>
                <a:buNone/>
              </a:pPr>
              <a:t>21</a:t>
            </a:fld>
            <a:endParaRPr lang="hr-HR" altLang="en-US" sz="1800">
              <a:solidFill>
                <a:schemeClr val="tx1"/>
              </a:solidFill>
              <a:latin typeface="Arial" panose="020B0604020202020204" pitchFamily="34" charset="0"/>
            </a:endParaRPr>
          </a:p>
        </p:txBody>
      </p:sp>
      <p:sp>
        <p:nvSpPr>
          <p:cNvPr id="15" name="Slide Number Placeholder 3">
            <a:extLst>
              <a:ext uri="{FF2B5EF4-FFF2-40B4-BE49-F238E27FC236}">
                <a16:creationId xmlns:a16="http://schemas.microsoft.com/office/drawing/2014/main" id="{D3633A37-7AB9-457B-AA33-505F2D27B5FF}"/>
              </a:ext>
            </a:extLst>
          </p:cNvPr>
          <p:cNvSpPr txBox="1">
            <a:spLocks/>
          </p:cNvSpPr>
          <p:nvPr/>
        </p:nvSpPr>
        <p:spPr>
          <a:xfrm>
            <a:off x="4360863" y="6105525"/>
            <a:ext cx="2743200" cy="365125"/>
          </a:xfrm>
          <a:prstGeom prst="rect">
            <a:avLst/>
          </a:prstGeom>
          <a:noFill/>
          <a:ln>
            <a:noFill/>
          </a:ln>
        </p:spPr>
        <p:txBody>
          <a:bodyPr spcFirstLastPara="1" lIns="91425" tIns="45700" rIns="91425" bIns="45700" anchor="ct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eaLnBrk="1" fontAlgn="auto" hangingPunct="1">
              <a:defRPr/>
            </a:pPr>
            <a:fld id="{20A78B94-B40B-414A-A9B9-7A10FD9765CE}" type="slidenum">
              <a:rPr lang="hr-HR" kern="0" smtClean="0"/>
              <a:pPr eaLnBrk="1" fontAlgn="auto" hangingPunct="1">
                <a:defRPr/>
              </a:pPr>
              <a:t>21</a:t>
            </a:fld>
            <a:endParaRPr lang="hr-HR" kern="0" dirty="0"/>
          </a:p>
        </p:txBody>
      </p:sp>
      <p:grpSp>
        <p:nvGrpSpPr>
          <p:cNvPr id="38917" name="Group 15">
            <a:extLst>
              <a:ext uri="{FF2B5EF4-FFF2-40B4-BE49-F238E27FC236}">
                <a16:creationId xmlns:a16="http://schemas.microsoft.com/office/drawing/2014/main" id="{E93A384D-E9F0-413E-B93B-4D6EAF2BBAF0}"/>
              </a:ext>
            </a:extLst>
          </p:cNvPr>
          <p:cNvGrpSpPr>
            <a:grpSpLocks/>
          </p:cNvGrpSpPr>
          <p:nvPr/>
        </p:nvGrpSpPr>
        <p:grpSpPr bwMode="auto">
          <a:xfrm>
            <a:off x="2838450" y="1404938"/>
            <a:ext cx="2871788" cy="1373187"/>
            <a:chOff x="955" y="484184"/>
            <a:chExt cx="3885710" cy="2139259"/>
          </a:xfrm>
        </p:grpSpPr>
        <p:sp>
          <p:nvSpPr>
            <p:cNvPr id="38923" name="Oval 16">
              <a:extLst>
                <a:ext uri="{FF2B5EF4-FFF2-40B4-BE49-F238E27FC236}">
                  <a16:creationId xmlns:a16="http://schemas.microsoft.com/office/drawing/2014/main" id="{00A28602-07D0-40CA-A204-ED01C3E71171}"/>
                </a:ext>
              </a:extLst>
            </p:cNvPr>
            <p:cNvSpPr>
              <a:spLocks noChangeArrowheads="1"/>
            </p:cNvSpPr>
            <p:nvPr/>
          </p:nvSpPr>
          <p:spPr bwMode="auto">
            <a:xfrm>
              <a:off x="955" y="484184"/>
              <a:ext cx="3885710" cy="2139259"/>
            </a:xfrm>
            <a:prstGeom prst="ellipse">
              <a:avLst/>
            </a:prstGeom>
            <a:solidFill>
              <a:srgbClr val="FFD966"/>
            </a:solidFill>
            <a:ln w="25400" algn="ctr">
              <a:solidFill>
                <a:srgbClr val="FFFFFF"/>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18" name="Oval 4">
              <a:extLst>
                <a:ext uri="{FF2B5EF4-FFF2-40B4-BE49-F238E27FC236}">
                  <a16:creationId xmlns:a16="http://schemas.microsoft.com/office/drawing/2014/main" id="{37294137-5BC2-4203-8A5D-FA2155905C09}"/>
                </a:ext>
              </a:extLst>
            </p:cNvPr>
            <p:cNvSpPr txBox="1"/>
            <p:nvPr/>
          </p:nvSpPr>
          <p:spPr>
            <a:xfrm>
              <a:off x="570172" y="798271"/>
              <a:ext cx="2747275" cy="1511085"/>
            </a:xfrm>
            <a:prstGeom prst="rect">
              <a:avLst/>
            </a:prstGeom>
            <a:noFill/>
            <a:ln>
              <a:noFill/>
            </a:ln>
            <a:effectLst/>
          </p:spPr>
          <p:txBody>
            <a:bodyPr lIns="15240" tIns="15240" rIns="15240" bIns="15240" spcCol="1270" anchor="ctr"/>
            <a:lstStyle/>
            <a:p>
              <a:pPr algn="ctr" defTabSz="533400" eaLnBrk="1" fontAlgn="auto" hangingPunct="1">
                <a:lnSpc>
                  <a:spcPct val="90000"/>
                </a:lnSpc>
                <a:spcAft>
                  <a:spcPct val="35000"/>
                </a:spcAft>
                <a:buClr>
                  <a:srgbClr val="000000"/>
                </a:buClr>
                <a:buFont typeface="Arial"/>
                <a:buNone/>
                <a:defRPr/>
              </a:pPr>
              <a:r>
                <a:rPr lang="hr-HR" sz="2400" b="1" kern="0" dirty="0">
                  <a:solidFill>
                    <a:srgbClr val="FFC000">
                      <a:lumMod val="50000"/>
                    </a:srgbClr>
                  </a:solidFill>
                  <a:latin typeface="Arial"/>
                  <a:cs typeface="+mn-cs"/>
                  <a:sym typeface="Arial"/>
                </a:rPr>
                <a:t>Energetska zajednica građana</a:t>
              </a:r>
            </a:p>
          </p:txBody>
        </p:sp>
      </p:grpSp>
      <p:grpSp>
        <p:nvGrpSpPr>
          <p:cNvPr id="38918" name="Group 18">
            <a:extLst>
              <a:ext uri="{FF2B5EF4-FFF2-40B4-BE49-F238E27FC236}">
                <a16:creationId xmlns:a16="http://schemas.microsoft.com/office/drawing/2014/main" id="{94E8E9D9-E6FF-469B-9D76-7A476B1196D0}"/>
              </a:ext>
            </a:extLst>
          </p:cNvPr>
          <p:cNvGrpSpPr>
            <a:grpSpLocks/>
          </p:cNvGrpSpPr>
          <p:nvPr/>
        </p:nvGrpSpPr>
        <p:grpSpPr bwMode="auto">
          <a:xfrm>
            <a:off x="2936875" y="3849688"/>
            <a:ext cx="2873375" cy="1373187"/>
            <a:chOff x="955" y="484184"/>
            <a:chExt cx="3885710" cy="2139259"/>
          </a:xfrm>
        </p:grpSpPr>
        <p:sp>
          <p:nvSpPr>
            <p:cNvPr id="38921" name="Oval 19">
              <a:extLst>
                <a:ext uri="{FF2B5EF4-FFF2-40B4-BE49-F238E27FC236}">
                  <a16:creationId xmlns:a16="http://schemas.microsoft.com/office/drawing/2014/main" id="{4EAA7768-3DCD-42A8-88B5-D2ABD3D285C8}"/>
                </a:ext>
              </a:extLst>
            </p:cNvPr>
            <p:cNvSpPr>
              <a:spLocks noChangeArrowheads="1"/>
            </p:cNvSpPr>
            <p:nvPr/>
          </p:nvSpPr>
          <p:spPr bwMode="auto">
            <a:xfrm>
              <a:off x="955" y="484184"/>
              <a:ext cx="3885710" cy="2139259"/>
            </a:xfrm>
            <a:prstGeom prst="ellipse">
              <a:avLst/>
            </a:prstGeom>
            <a:solidFill>
              <a:srgbClr val="FFD966"/>
            </a:solidFill>
            <a:ln w="25400" algn="ctr">
              <a:solidFill>
                <a:srgbClr val="FFFFFF"/>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21" name="Oval 4">
              <a:extLst>
                <a:ext uri="{FF2B5EF4-FFF2-40B4-BE49-F238E27FC236}">
                  <a16:creationId xmlns:a16="http://schemas.microsoft.com/office/drawing/2014/main" id="{1B300035-9D30-4E12-976F-72304DCC8ED4}"/>
                </a:ext>
              </a:extLst>
            </p:cNvPr>
            <p:cNvSpPr txBox="1"/>
            <p:nvPr/>
          </p:nvSpPr>
          <p:spPr>
            <a:xfrm>
              <a:off x="569858" y="798271"/>
              <a:ext cx="2747905" cy="1511085"/>
            </a:xfrm>
            <a:prstGeom prst="rect">
              <a:avLst/>
            </a:prstGeom>
            <a:noFill/>
            <a:ln>
              <a:noFill/>
            </a:ln>
            <a:effectLst/>
          </p:spPr>
          <p:txBody>
            <a:bodyPr lIns="15240" tIns="15240" rIns="15240" bIns="15240" spcCol="1270" anchor="ctr"/>
            <a:lstStyle/>
            <a:p>
              <a:pPr algn="ctr" defTabSz="533400" eaLnBrk="1" fontAlgn="auto" hangingPunct="1">
                <a:lnSpc>
                  <a:spcPct val="90000"/>
                </a:lnSpc>
                <a:spcAft>
                  <a:spcPct val="35000"/>
                </a:spcAft>
                <a:buClr>
                  <a:srgbClr val="000000"/>
                </a:buClr>
                <a:buFont typeface="Arial"/>
                <a:buNone/>
                <a:defRPr/>
              </a:pPr>
              <a:r>
                <a:rPr lang="hr-HR" sz="2400" b="1" kern="0" dirty="0">
                  <a:solidFill>
                    <a:srgbClr val="FFC000">
                      <a:lumMod val="50000"/>
                    </a:srgbClr>
                  </a:solidFill>
                  <a:latin typeface="Arial"/>
                  <a:cs typeface="+mn-cs"/>
                  <a:sym typeface="Arial"/>
                </a:rPr>
                <a:t>Zajednica obnovljive energije</a:t>
              </a:r>
            </a:p>
          </p:txBody>
        </p:sp>
      </p:grpSp>
      <p:sp>
        <p:nvSpPr>
          <p:cNvPr id="22" name="TextBox 21">
            <a:extLst>
              <a:ext uri="{FF2B5EF4-FFF2-40B4-BE49-F238E27FC236}">
                <a16:creationId xmlns:a16="http://schemas.microsoft.com/office/drawing/2014/main" id="{0CCA8938-3073-4CCB-8FC4-59C924B64EDF}"/>
              </a:ext>
            </a:extLst>
          </p:cNvPr>
          <p:cNvSpPr txBox="1"/>
          <p:nvPr/>
        </p:nvSpPr>
        <p:spPr>
          <a:xfrm>
            <a:off x="1549400" y="2781300"/>
            <a:ext cx="6261100" cy="542925"/>
          </a:xfrm>
          <a:prstGeom prst="rect">
            <a:avLst/>
          </a:prstGeom>
          <a:noFill/>
        </p:spPr>
        <p:txBody>
          <a:bodyPr>
            <a:spAutoFit/>
          </a:bodyPr>
          <a:lstStyle/>
          <a:p>
            <a:pPr>
              <a:lnSpc>
                <a:spcPct val="107000"/>
              </a:lnSpc>
              <a:spcBef>
                <a:spcPts val="600"/>
              </a:spcBef>
              <a:spcAft>
                <a:spcPts val="800"/>
              </a:spcAft>
              <a:buClr>
                <a:srgbClr val="000000"/>
              </a:buClr>
              <a:buFont typeface="Arial"/>
              <a:buNone/>
              <a:defRPr/>
            </a:pPr>
            <a:r>
              <a:rPr lang="hr-HR" sz="1400" b="1" kern="0" dirty="0">
                <a:solidFill>
                  <a:srgbClr val="000000"/>
                </a:solidFill>
                <a:ea typeface="Calibri" panose="020F0502020204030204" pitchFamily="34" charset="0"/>
                <a:cs typeface="EUAlbertina"/>
                <a:sym typeface="Arial"/>
              </a:rPr>
              <a:t>DIREKTIVA (EU) 2019/944 o zajedničkim pravilima za unutarnje tržište električne energije</a:t>
            </a:r>
            <a:endParaRPr lang="hr-HR" kern="0" dirty="0">
              <a:solidFill>
                <a:srgbClr val="000000"/>
              </a:solidFill>
              <a:ea typeface="Calibri" panose="020F0502020204030204" pitchFamily="34" charset="0"/>
              <a:cs typeface="Times New Roman" panose="02020603050405020304" pitchFamily="18" charset="0"/>
              <a:sym typeface="Arial"/>
            </a:endParaRPr>
          </a:p>
        </p:txBody>
      </p:sp>
      <p:sp>
        <p:nvSpPr>
          <p:cNvPr id="23" name="TextBox 22">
            <a:extLst>
              <a:ext uri="{FF2B5EF4-FFF2-40B4-BE49-F238E27FC236}">
                <a16:creationId xmlns:a16="http://schemas.microsoft.com/office/drawing/2014/main" id="{280C412A-3A8C-447F-AF67-6B3463F6E3BE}"/>
              </a:ext>
            </a:extLst>
          </p:cNvPr>
          <p:cNvSpPr txBox="1"/>
          <p:nvPr/>
        </p:nvSpPr>
        <p:spPr>
          <a:xfrm>
            <a:off x="1549400" y="5284788"/>
            <a:ext cx="6116638" cy="536575"/>
          </a:xfrm>
          <a:prstGeom prst="rect">
            <a:avLst/>
          </a:prstGeom>
          <a:noFill/>
        </p:spPr>
        <p:txBody>
          <a:bodyPr>
            <a:spAutoFit/>
          </a:bodyPr>
          <a:lstStyle/>
          <a:p>
            <a:pPr>
              <a:lnSpc>
                <a:spcPct val="107000"/>
              </a:lnSpc>
              <a:spcBef>
                <a:spcPts val="600"/>
              </a:spcBef>
              <a:spcAft>
                <a:spcPts val="800"/>
              </a:spcAft>
              <a:buClr>
                <a:srgbClr val="000000"/>
              </a:buClr>
              <a:buFont typeface="Arial"/>
              <a:buNone/>
              <a:defRPr/>
            </a:pPr>
            <a:r>
              <a:rPr lang="hr-HR" sz="1400" b="1" kern="0" dirty="0">
                <a:solidFill>
                  <a:srgbClr val="000000"/>
                </a:solidFill>
                <a:ea typeface="Calibri" panose="020F0502020204030204" pitchFamily="34" charset="0"/>
                <a:cs typeface="EUAlbertina"/>
                <a:sym typeface="Arial"/>
              </a:rPr>
              <a:t>DIREKTIVA (EU) 2018/2001 o </a:t>
            </a:r>
            <a:r>
              <a:rPr lang="hr-HR" sz="1400" b="1" kern="0" dirty="0" err="1">
                <a:solidFill>
                  <a:srgbClr val="000000"/>
                </a:solidFill>
                <a:ea typeface="Calibri" panose="020F0502020204030204" pitchFamily="34" charset="0"/>
                <a:cs typeface="EUAlbertina"/>
                <a:sym typeface="Arial"/>
              </a:rPr>
              <a:t>promovisanju</a:t>
            </a:r>
            <a:r>
              <a:rPr lang="hr-HR" sz="1400" b="1" kern="0" dirty="0">
                <a:solidFill>
                  <a:srgbClr val="000000"/>
                </a:solidFill>
                <a:ea typeface="Calibri" panose="020F0502020204030204" pitchFamily="34" charset="0"/>
                <a:cs typeface="EUAlbertina"/>
                <a:sym typeface="Arial"/>
              </a:rPr>
              <a:t> upotrebe energije iz obnovljivih izvora</a:t>
            </a:r>
            <a:r>
              <a:rPr lang="hr-HR" sz="1400" kern="0" dirty="0">
                <a:solidFill>
                  <a:srgbClr val="000000"/>
                </a:solidFill>
                <a:ea typeface="Calibri" panose="020F0502020204030204" pitchFamily="34" charset="0"/>
                <a:cs typeface="Times New Roman" panose="02020603050405020304" pitchFamily="18" charset="0"/>
                <a:sym typeface="Arial"/>
              </a:rPr>
              <a:t> (tzv. RED II)</a:t>
            </a:r>
            <a:endParaRPr lang="hr-HR" kern="0" dirty="0">
              <a:solidFill>
                <a:srgbClr val="000000"/>
              </a:solidFill>
              <a:ea typeface="Calibri" panose="020F0502020204030204" pitchFamily="34" charset="0"/>
              <a:cs typeface="Times New Roman" panose="02020603050405020304" pitchFamily="18" charset="0"/>
              <a:sym typeface="Arial"/>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B6A2035-056F-4390-A02C-EEA75D1D206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ZIDZoE (čl.2. st.1. tč.31.)</a:t>
            </a:r>
            <a:endParaRPr lang="en-GB" altLang="en-US" sz="2400"/>
          </a:p>
        </p:txBody>
      </p:sp>
      <p:sp>
        <p:nvSpPr>
          <p:cNvPr id="39939" name="Slide Number Placeholder 4">
            <a:extLst>
              <a:ext uri="{FF2B5EF4-FFF2-40B4-BE49-F238E27FC236}">
                <a16:creationId xmlns:a16="http://schemas.microsoft.com/office/drawing/2014/main" id="{4C6D484C-F258-4381-8303-B601C8EBBE56}"/>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5B729963-757D-4D9B-90B6-A16EAB8CEFD0}" type="slidenum">
              <a:rPr lang="hr-HR" altLang="en-US" sz="1800" smtClean="0">
                <a:solidFill>
                  <a:schemeClr val="tx1"/>
                </a:solidFill>
                <a:latin typeface="Arial" panose="020B0604020202020204" pitchFamily="34" charset="0"/>
              </a:rPr>
              <a:pPr>
                <a:spcBef>
                  <a:spcPct val="0"/>
                </a:spcBef>
                <a:buFontTx/>
                <a:buNone/>
              </a:pPr>
              <a:t>22</a:t>
            </a:fld>
            <a:endParaRPr lang="hr-HR" altLang="en-US" sz="1800" dirty="0">
              <a:solidFill>
                <a:schemeClr val="tx1"/>
              </a:solidFill>
              <a:latin typeface="Arial" panose="020B0604020202020204" pitchFamily="34" charset="0"/>
            </a:endParaRPr>
          </a:p>
        </p:txBody>
      </p:sp>
      <p:pic>
        <p:nvPicPr>
          <p:cNvPr id="39940" name="Picture 3">
            <a:extLst>
              <a:ext uri="{FF2B5EF4-FFF2-40B4-BE49-F238E27FC236}">
                <a16:creationId xmlns:a16="http://schemas.microsoft.com/office/drawing/2014/main" id="{F663CBB7-7062-4376-9573-56B4667C8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428750"/>
            <a:ext cx="40671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961A211-C50F-4BDF-BDA1-0E2A2113E099}"/>
              </a:ext>
            </a:extLst>
          </p:cNvPr>
          <p:cNvSpPr txBox="1"/>
          <p:nvPr/>
        </p:nvSpPr>
        <p:spPr>
          <a:xfrm>
            <a:off x="457200" y="1125538"/>
            <a:ext cx="4572000" cy="4800600"/>
          </a:xfrm>
          <a:prstGeom prst="rect">
            <a:avLst/>
          </a:prstGeom>
          <a:noFill/>
          <a:ln>
            <a:noFill/>
          </a:ln>
        </p:spPr>
        <p:txBody>
          <a:bodyPr/>
          <a:lstStyle>
            <a:lvl1pPr marL="342900" indent="-342900">
              <a:spcBef>
                <a:spcPct val="20000"/>
              </a:spcBef>
              <a:buFont typeface="Arial" panose="020B0604020202020204" pitchFamily="34" charset="0"/>
              <a:buChar char="•"/>
              <a:defRPr sz="2000" b="0" i="0" u="none" strike="noStrike" baseline="0">
                <a:solidFill>
                  <a:srgbClr val="000000"/>
                </a:solidFill>
                <a:latin typeface="Arial Narrow" panose="020B0606020202030204" pitchFamily="34" charset="0"/>
                <a:cs typeface="+mn-cs"/>
              </a:defRPr>
            </a:lvl1pPr>
            <a:lvl2pPr marL="742950" lvl="1" indent="-285750">
              <a:spcBef>
                <a:spcPct val="20000"/>
              </a:spcBef>
              <a:buFont typeface="Arial" panose="020B0604020202020204" pitchFamily="34" charset="0"/>
              <a:buChar char="–"/>
              <a:defRPr sz="2000">
                <a:solidFill>
                  <a:srgbClr val="5A5D5F"/>
                </a:solidFill>
                <a:latin typeface="Arial Narrow" panose="020B0606020202030204" pitchFamily="34" charset="0"/>
              </a:defRPr>
            </a:lvl2pPr>
            <a:lvl3pPr marL="1143000" indent="-228600">
              <a:spcBef>
                <a:spcPct val="20000"/>
              </a:spcBef>
              <a:buFont typeface="Arial" panose="020B0604020202020204" pitchFamily="34" charset="0"/>
              <a:buChar char="•"/>
              <a:defRPr sz="2000">
                <a:solidFill>
                  <a:srgbClr val="404040"/>
                </a:solidFill>
              </a:defRPr>
            </a:lvl3pPr>
            <a:lvl4pPr marL="1600200" indent="-228600">
              <a:spcBef>
                <a:spcPct val="20000"/>
              </a:spcBef>
              <a:buFont typeface="Arial" panose="020B0604020202020204" pitchFamily="34" charset="0"/>
              <a:buChar char="–"/>
              <a:defRPr sz="1800">
                <a:solidFill>
                  <a:srgbClr val="404040"/>
                </a:solidFill>
              </a:defRPr>
            </a:lvl4pPr>
            <a:lvl5pPr marL="2057400" indent="-228600">
              <a:spcBef>
                <a:spcPct val="20000"/>
              </a:spcBef>
              <a:buFont typeface="Arial" panose="020B0604020202020204" pitchFamily="34" charset="0"/>
              <a:buChar char="»"/>
              <a:defRPr sz="1800">
                <a:solidFill>
                  <a:srgbClr val="404040"/>
                </a:solidFill>
              </a:defRPr>
            </a:lvl5pPr>
            <a:lvl6pPr marL="2514600" indent="-228600">
              <a:spcBef>
                <a:spcPct val="20000"/>
              </a:spcBef>
              <a:buFont typeface="Arial" pitchFamily="34" charset="0"/>
              <a:buChar char="•"/>
              <a:defRPr sz="1800">
                <a:latin typeface="+mn-lt"/>
                <a:cs typeface="+mn-cs"/>
              </a:defRPr>
            </a:lvl6pPr>
            <a:lvl7pPr marL="2971800" indent="-228600">
              <a:spcBef>
                <a:spcPct val="20000"/>
              </a:spcBef>
              <a:buFont typeface="Arial" pitchFamily="34" charset="0"/>
              <a:buChar char="•"/>
              <a:defRPr sz="1800">
                <a:latin typeface="+mn-lt"/>
                <a:cs typeface="+mn-cs"/>
              </a:defRPr>
            </a:lvl7pPr>
            <a:lvl8pPr marL="3429000" indent="-228600">
              <a:spcBef>
                <a:spcPct val="20000"/>
              </a:spcBef>
              <a:buFont typeface="Arial" pitchFamily="34" charset="0"/>
              <a:buChar char="•"/>
              <a:defRPr sz="1800">
                <a:latin typeface="+mn-lt"/>
                <a:cs typeface="+mn-cs"/>
              </a:defRPr>
            </a:lvl8pPr>
            <a:lvl9pPr marL="3886200" indent="-228600">
              <a:spcBef>
                <a:spcPct val="20000"/>
              </a:spcBef>
              <a:buFont typeface="Arial" pitchFamily="34" charset="0"/>
              <a:buChar char="•"/>
              <a:defRPr sz="1800">
                <a:latin typeface="+mn-lt"/>
                <a:cs typeface="+mn-cs"/>
              </a:defRPr>
            </a:lvl9pPr>
          </a:lstStyle>
          <a:p>
            <a:pPr marL="0" indent="0">
              <a:buFont typeface="Arial" panose="020B0604020202020204" pitchFamily="34" charset="0"/>
              <a:buNone/>
              <a:defRPr/>
            </a:pPr>
            <a:r>
              <a:rPr lang="hr-HR" dirty="0"/>
              <a:t>E</a:t>
            </a:r>
            <a:r>
              <a:rPr lang="sr-Cyrl-CS" dirty="0" err="1"/>
              <a:t>nergetska</a:t>
            </a:r>
            <a:r>
              <a:rPr lang="sr-Cyrl-CS" dirty="0"/>
              <a:t> </a:t>
            </a:r>
            <a:r>
              <a:rPr lang="sr-Cyrl-CS" dirty="0" err="1"/>
              <a:t>zajednica</a:t>
            </a:r>
            <a:r>
              <a:rPr lang="sr-Cyrl-CS" dirty="0"/>
              <a:t> </a:t>
            </a:r>
            <a:r>
              <a:rPr lang="sr-Cyrl-CS" dirty="0" err="1"/>
              <a:t>građana</a:t>
            </a:r>
            <a:r>
              <a:rPr lang="sr-Cyrl-CS" dirty="0"/>
              <a:t> </a:t>
            </a:r>
            <a:r>
              <a:rPr lang="sr-Cyrl-CS" dirty="0" err="1"/>
              <a:t>je</a:t>
            </a:r>
            <a:r>
              <a:rPr lang="hr-HR" dirty="0"/>
              <a:t>:</a:t>
            </a:r>
          </a:p>
          <a:p>
            <a:pPr>
              <a:buFontTx/>
              <a:buChar char="-"/>
              <a:defRPr/>
            </a:pPr>
            <a:r>
              <a:rPr lang="sr-Cyrl-CS" sz="1800" b="1" dirty="0" err="1"/>
              <a:t>pravno</a:t>
            </a:r>
            <a:r>
              <a:rPr lang="sr-Cyrl-CS" sz="1800" b="1" dirty="0"/>
              <a:t> </a:t>
            </a:r>
            <a:r>
              <a:rPr lang="sr-Cyrl-CS" sz="1800" b="1" dirty="0" err="1"/>
              <a:t>lice</a:t>
            </a:r>
            <a:r>
              <a:rPr lang="sr-Cyrl-CS" sz="1800" b="1" dirty="0"/>
              <a:t> </a:t>
            </a:r>
            <a:r>
              <a:rPr lang="sr-Cyrl-CS" sz="1800" dirty="0" err="1"/>
              <a:t>osnovano</a:t>
            </a:r>
            <a:r>
              <a:rPr lang="sr-Cyrl-CS" sz="1800" dirty="0"/>
              <a:t> </a:t>
            </a:r>
            <a:r>
              <a:rPr lang="sr-Cyrl-CS" sz="1800" dirty="0" err="1"/>
              <a:t>na</a:t>
            </a:r>
            <a:r>
              <a:rPr lang="sr-Cyrl-CS" sz="1800" dirty="0"/>
              <a:t> </a:t>
            </a:r>
            <a:r>
              <a:rPr lang="sr-Cyrl-CS" sz="1800" dirty="0" err="1"/>
              <a:t>dobrovolјnom</a:t>
            </a:r>
            <a:r>
              <a:rPr lang="sr-Cyrl-CS" sz="1800" dirty="0"/>
              <a:t> i </a:t>
            </a:r>
            <a:r>
              <a:rPr lang="sr-Cyrl-CS" sz="1800" dirty="0" err="1"/>
              <a:t>otvorenom</a:t>
            </a:r>
            <a:r>
              <a:rPr lang="sr-Cyrl-CS" sz="1800" dirty="0"/>
              <a:t> </a:t>
            </a:r>
            <a:r>
              <a:rPr lang="sr-Cyrl-CS" sz="1800" dirty="0" err="1"/>
              <a:t>učešću</a:t>
            </a:r>
            <a:r>
              <a:rPr lang="sr-Cyrl-CS" sz="1800" dirty="0"/>
              <a:t> i </a:t>
            </a:r>
            <a:endParaRPr lang="hr-HR" sz="1800" dirty="0"/>
          </a:p>
          <a:p>
            <a:pPr>
              <a:buFontTx/>
              <a:buChar char="-"/>
              <a:defRPr/>
            </a:pPr>
            <a:r>
              <a:rPr lang="sr-Cyrl-CS" sz="1800" dirty="0" err="1"/>
              <a:t>pod</a:t>
            </a:r>
            <a:r>
              <a:rPr lang="sr-Cyrl-CS" sz="1800" dirty="0"/>
              <a:t> </a:t>
            </a:r>
            <a:r>
              <a:rPr lang="sr-Cyrl-CS" sz="1800" dirty="0" err="1"/>
              <a:t>stvarnom</a:t>
            </a:r>
            <a:r>
              <a:rPr lang="sr-Cyrl-CS" sz="1800" dirty="0"/>
              <a:t> </a:t>
            </a:r>
            <a:r>
              <a:rPr lang="sr-Cyrl-CS" sz="1800" b="1" dirty="0" err="1"/>
              <a:t>kontrolom</a:t>
            </a:r>
            <a:r>
              <a:rPr lang="sr-Cyrl-CS" sz="1800" b="1" dirty="0"/>
              <a:t> </a:t>
            </a:r>
            <a:r>
              <a:rPr lang="sr-Cyrl-CS" sz="1800" b="1" dirty="0" err="1"/>
              <a:t>članova</a:t>
            </a:r>
            <a:r>
              <a:rPr lang="sr-Cyrl-CS" sz="1800" b="1" dirty="0"/>
              <a:t> </a:t>
            </a:r>
            <a:r>
              <a:rPr lang="sr-Cyrl-CS" sz="1800" b="1" dirty="0" err="1"/>
              <a:t>zajednice</a:t>
            </a:r>
            <a:r>
              <a:rPr lang="sr-Cyrl-CS" sz="1800" b="1" dirty="0"/>
              <a:t> </a:t>
            </a:r>
            <a:r>
              <a:rPr lang="sr-Cyrl-CS" sz="1800" b="1" dirty="0" err="1"/>
              <a:t>ili</a:t>
            </a:r>
            <a:r>
              <a:rPr lang="sr-Cyrl-CS" sz="1800" b="1" dirty="0"/>
              <a:t> </a:t>
            </a:r>
            <a:r>
              <a:rPr lang="sr-Cyrl-CS" sz="1800" b="1" dirty="0" err="1"/>
              <a:t>akcionara</a:t>
            </a:r>
            <a:r>
              <a:rPr lang="sr-Cyrl-CS" sz="1800" b="1" dirty="0"/>
              <a:t>, </a:t>
            </a:r>
            <a:r>
              <a:rPr lang="hr-HR" sz="1800" b="1" dirty="0"/>
              <a:t>…</a:t>
            </a:r>
            <a:endParaRPr lang="hr-HR" sz="1800" dirty="0"/>
          </a:p>
          <a:p>
            <a:pPr>
              <a:buFontTx/>
              <a:buChar char="-"/>
              <a:defRPr/>
            </a:pPr>
            <a:r>
              <a:rPr lang="sr-Cyrl-CS" sz="1800" dirty="0" err="1"/>
              <a:t>koja</a:t>
            </a:r>
            <a:r>
              <a:rPr lang="sr-Cyrl-CS" sz="1800" dirty="0"/>
              <a:t> </a:t>
            </a:r>
            <a:r>
              <a:rPr lang="sr-Cyrl-CS" sz="1800" dirty="0" err="1"/>
              <a:t>može</a:t>
            </a:r>
            <a:r>
              <a:rPr lang="sr-Cyrl-CS" sz="1800" dirty="0"/>
              <a:t> </a:t>
            </a:r>
            <a:r>
              <a:rPr lang="sr-Cyrl-CS" sz="1800" dirty="0" err="1"/>
              <a:t>učestvovati</a:t>
            </a:r>
            <a:r>
              <a:rPr lang="sr-Cyrl-CS" sz="1800" dirty="0"/>
              <a:t> u</a:t>
            </a:r>
            <a:r>
              <a:rPr lang="hr-HR" sz="1800" dirty="0"/>
              <a:t>:</a:t>
            </a:r>
          </a:p>
          <a:p>
            <a:pPr lvl="1">
              <a:buFontTx/>
              <a:buChar char="-"/>
              <a:defRPr/>
            </a:pPr>
            <a:r>
              <a:rPr lang="sr-Cyrl-CS" sz="1800" b="1" dirty="0" err="1"/>
              <a:t>proizvodnji</a:t>
            </a:r>
            <a:r>
              <a:rPr lang="sr-Cyrl-CS" sz="1800" dirty="0"/>
              <a:t> </a:t>
            </a:r>
            <a:r>
              <a:rPr lang="sr-Cyrl-CS" sz="1800" dirty="0" err="1"/>
              <a:t>električne</a:t>
            </a:r>
            <a:r>
              <a:rPr lang="sr-Cyrl-CS" sz="1800" dirty="0"/>
              <a:t> </a:t>
            </a:r>
            <a:r>
              <a:rPr lang="sr-Cyrl-CS" sz="1800" dirty="0" err="1"/>
              <a:t>energije</a:t>
            </a:r>
            <a:r>
              <a:rPr lang="sr-Cyrl-CS" sz="1800" dirty="0"/>
              <a:t>, </a:t>
            </a:r>
            <a:r>
              <a:rPr lang="sr-Cyrl-CS" sz="1800" dirty="0" err="1"/>
              <a:t>uklјučujući</a:t>
            </a:r>
            <a:r>
              <a:rPr lang="sr-Cyrl-CS" sz="1800" dirty="0"/>
              <a:t> i </a:t>
            </a:r>
            <a:r>
              <a:rPr lang="sr-Cyrl-CS" sz="1800" dirty="0" err="1"/>
              <a:t>onu</a:t>
            </a:r>
            <a:r>
              <a:rPr lang="sr-Cyrl-CS" sz="1800" dirty="0"/>
              <a:t> </a:t>
            </a:r>
            <a:r>
              <a:rPr lang="sr-Cyrl-CS" sz="1800" dirty="0" err="1"/>
              <a:t>iz</a:t>
            </a:r>
            <a:r>
              <a:rPr lang="sr-Cyrl-CS" sz="1800" dirty="0"/>
              <a:t> </a:t>
            </a:r>
            <a:r>
              <a:rPr lang="sr-Cyrl-CS" sz="1800" dirty="0" err="1"/>
              <a:t>obnovlјivih</a:t>
            </a:r>
            <a:r>
              <a:rPr lang="sr-Cyrl-CS" sz="1800" dirty="0"/>
              <a:t> </a:t>
            </a:r>
            <a:r>
              <a:rPr lang="sr-Cyrl-CS" sz="1800" dirty="0" err="1"/>
              <a:t>izvora</a:t>
            </a:r>
            <a:r>
              <a:rPr lang="sr-Cyrl-CS" sz="1800" dirty="0"/>
              <a:t>, </a:t>
            </a:r>
            <a:endParaRPr lang="hr-HR" sz="1800" dirty="0"/>
          </a:p>
          <a:p>
            <a:pPr lvl="1">
              <a:buFontTx/>
              <a:buChar char="-"/>
              <a:defRPr/>
            </a:pPr>
            <a:r>
              <a:rPr lang="sr-Cyrl-CS" sz="1800" b="1" dirty="0" err="1"/>
              <a:t>snabdevanju</a:t>
            </a:r>
            <a:r>
              <a:rPr lang="sr-Cyrl-CS" sz="1800" dirty="0"/>
              <a:t>, </a:t>
            </a:r>
            <a:r>
              <a:rPr lang="sr-Cyrl-CS" sz="1800" b="1" dirty="0" err="1"/>
              <a:t>potrošnji</a:t>
            </a:r>
            <a:r>
              <a:rPr lang="sr-Cyrl-CS" sz="1800" dirty="0"/>
              <a:t>, </a:t>
            </a:r>
            <a:r>
              <a:rPr lang="sr-Cyrl-CS" sz="1800" b="1" dirty="0"/>
              <a:t>agregaciji</a:t>
            </a:r>
            <a:r>
              <a:rPr lang="sr-Cyrl-CS" sz="1800" dirty="0"/>
              <a:t>, </a:t>
            </a:r>
            <a:endParaRPr lang="hr-HR" sz="1800" dirty="0"/>
          </a:p>
          <a:p>
            <a:pPr lvl="1">
              <a:buFontTx/>
              <a:buChar char="-"/>
              <a:defRPr/>
            </a:pPr>
            <a:r>
              <a:rPr lang="sr-Cyrl-CS" sz="1800" dirty="0" err="1"/>
              <a:t>pružanju</a:t>
            </a:r>
            <a:r>
              <a:rPr lang="sr-Cyrl-CS" sz="1800" dirty="0"/>
              <a:t> </a:t>
            </a:r>
            <a:r>
              <a:rPr lang="sr-Cyrl-CS" sz="1800" b="1" dirty="0" err="1"/>
              <a:t>usluge</a:t>
            </a:r>
            <a:r>
              <a:rPr lang="sr-Cyrl-CS" sz="1800" b="1" dirty="0"/>
              <a:t> </a:t>
            </a:r>
            <a:r>
              <a:rPr lang="sr-Cyrl-CS" sz="1800" b="1" dirty="0" err="1"/>
              <a:t>skladištenja</a:t>
            </a:r>
            <a:r>
              <a:rPr lang="sr-Cyrl-CS" sz="1800" b="1" dirty="0"/>
              <a:t> </a:t>
            </a:r>
            <a:r>
              <a:rPr lang="sr-Cyrl-CS" sz="1800" dirty="0" err="1"/>
              <a:t>električne</a:t>
            </a:r>
            <a:r>
              <a:rPr lang="sr-Cyrl-CS" sz="1800" dirty="0"/>
              <a:t> </a:t>
            </a:r>
            <a:r>
              <a:rPr lang="sr-Cyrl-CS" sz="1800" dirty="0" err="1"/>
              <a:t>energije</a:t>
            </a:r>
            <a:r>
              <a:rPr lang="sr-Cyrl-CS" sz="1800" dirty="0"/>
              <a:t>, </a:t>
            </a:r>
            <a:r>
              <a:rPr lang="sr-Cyrl-CS" sz="1800" dirty="0" err="1"/>
              <a:t>energetske</a:t>
            </a:r>
            <a:r>
              <a:rPr lang="sr-Cyrl-CS" sz="1800" dirty="0"/>
              <a:t> </a:t>
            </a:r>
            <a:r>
              <a:rPr lang="sr-Cyrl-CS" sz="1800" dirty="0" err="1"/>
              <a:t>efikasnosti</a:t>
            </a:r>
            <a:r>
              <a:rPr lang="sr-Cyrl-CS" sz="1800" dirty="0"/>
              <a:t> </a:t>
            </a:r>
            <a:r>
              <a:rPr lang="sr-Cyrl-CS" sz="1800" dirty="0" err="1"/>
              <a:t>ili</a:t>
            </a:r>
            <a:r>
              <a:rPr lang="sr-Cyrl-CS" sz="1800" dirty="0"/>
              <a:t> </a:t>
            </a:r>
            <a:r>
              <a:rPr lang="sr-Cyrl-CS" sz="1800" dirty="0" err="1"/>
              <a:t>punjenja</a:t>
            </a:r>
            <a:r>
              <a:rPr lang="sr-Cyrl-CS" sz="1800" dirty="0"/>
              <a:t> </a:t>
            </a:r>
            <a:r>
              <a:rPr lang="sr-Cyrl-CS" sz="1800" dirty="0" err="1"/>
              <a:t>električnih</a:t>
            </a:r>
            <a:r>
              <a:rPr lang="sr-Cyrl-CS" sz="1800" dirty="0"/>
              <a:t> </a:t>
            </a:r>
            <a:r>
              <a:rPr lang="sr-Cyrl-CS" sz="1800" dirty="0" err="1"/>
              <a:t>vozila</a:t>
            </a:r>
            <a:r>
              <a:rPr lang="sr-Cyrl-CS" sz="1800" dirty="0"/>
              <a:t> </a:t>
            </a:r>
            <a:r>
              <a:rPr lang="sr-Cyrl-CS" sz="1800" dirty="0" err="1"/>
              <a:t>ili</a:t>
            </a:r>
            <a:r>
              <a:rPr lang="sr-Cyrl-CS" sz="1800" dirty="0"/>
              <a:t> </a:t>
            </a:r>
            <a:r>
              <a:rPr lang="sr-Cyrl-CS" sz="1800" dirty="0" err="1"/>
              <a:t>pružanja</a:t>
            </a:r>
            <a:r>
              <a:rPr lang="sr-Cyrl-CS" sz="1800" dirty="0"/>
              <a:t> </a:t>
            </a:r>
            <a:r>
              <a:rPr lang="sr-Cyrl-CS" sz="1800" dirty="0" err="1"/>
              <a:t>drugih</a:t>
            </a:r>
            <a:r>
              <a:rPr lang="sr-Cyrl-CS" sz="1800" dirty="0"/>
              <a:t> </a:t>
            </a:r>
            <a:r>
              <a:rPr lang="sr-Cyrl-CS" sz="1800" dirty="0" err="1"/>
              <a:t>usluga</a:t>
            </a:r>
            <a:r>
              <a:rPr lang="sr-Cyrl-CS" sz="1800" dirty="0"/>
              <a:t> </a:t>
            </a:r>
            <a:r>
              <a:rPr lang="sr-Cyrl-CS" sz="1800" dirty="0" err="1"/>
              <a:t>svojim</a:t>
            </a:r>
            <a:r>
              <a:rPr lang="sr-Cyrl-CS" sz="1800" dirty="0"/>
              <a:t> </a:t>
            </a:r>
            <a:r>
              <a:rPr lang="sr-Cyrl-CS" sz="1800" dirty="0" err="1"/>
              <a:t>članovima</a:t>
            </a:r>
            <a:r>
              <a:rPr lang="sr-Cyrl-CS" sz="1800" dirty="0"/>
              <a:t> </a:t>
            </a:r>
            <a:r>
              <a:rPr lang="sr-Cyrl-CS" sz="1800" dirty="0" err="1"/>
              <a:t>ili</a:t>
            </a:r>
            <a:r>
              <a:rPr lang="sr-Cyrl-CS" sz="1800" dirty="0"/>
              <a:t> </a:t>
            </a:r>
            <a:r>
              <a:rPr lang="sr-Cyrl-CS" sz="1800" dirty="0" err="1"/>
              <a:t>akcionarima</a:t>
            </a:r>
            <a:r>
              <a:rPr lang="sr-Cyrl-CS" sz="1800" dirty="0"/>
              <a:t>; </a:t>
            </a:r>
            <a:endParaRPr lang="en-GB" sz="1800"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4249F26-B8EE-45E0-B576-AC1AB53A24C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Zakon o korišćenju obnovljivih izvora energije, čl. 64. </a:t>
            </a:r>
            <a:endParaRPr lang="en-GB" altLang="en-US" sz="2400"/>
          </a:p>
        </p:txBody>
      </p:sp>
      <p:sp>
        <p:nvSpPr>
          <p:cNvPr id="40963" name="Slide Number Placeholder 4">
            <a:extLst>
              <a:ext uri="{FF2B5EF4-FFF2-40B4-BE49-F238E27FC236}">
                <a16:creationId xmlns:a16="http://schemas.microsoft.com/office/drawing/2014/main" id="{D9F72685-ED2A-4159-8226-B4AA7CA1AAC9}"/>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DA2CA583-0EB6-408F-8630-45C1426ACB15}" type="slidenum">
              <a:rPr lang="hr-HR" altLang="en-US" sz="1800" smtClean="0">
                <a:solidFill>
                  <a:schemeClr val="tx1"/>
                </a:solidFill>
                <a:latin typeface="Arial" panose="020B0604020202020204" pitchFamily="34" charset="0"/>
              </a:rPr>
              <a:pPr>
                <a:spcBef>
                  <a:spcPct val="0"/>
                </a:spcBef>
                <a:buFontTx/>
                <a:buNone/>
              </a:pPr>
              <a:t>23</a:t>
            </a:fld>
            <a:endParaRPr lang="hr-HR" altLang="en-US" sz="1800">
              <a:solidFill>
                <a:schemeClr val="tx1"/>
              </a:solidFill>
              <a:latin typeface="Arial" panose="020B0604020202020204" pitchFamily="34" charset="0"/>
            </a:endParaRPr>
          </a:p>
        </p:txBody>
      </p:sp>
      <p:sp>
        <p:nvSpPr>
          <p:cNvPr id="40964" name="TextBox 6">
            <a:extLst>
              <a:ext uri="{FF2B5EF4-FFF2-40B4-BE49-F238E27FC236}">
                <a16:creationId xmlns:a16="http://schemas.microsoft.com/office/drawing/2014/main" id="{B13B4C1E-06D3-47A6-8EF8-426934A24CF3}"/>
              </a:ext>
            </a:extLst>
          </p:cNvPr>
          <p:cNvSpPr txBox="1">
            <a:spLocks noChangeArrowheads="1"/>
          </p:cNvSpPr>
          <p:nvPr/>
        </p:nvSpPr>
        <p:spPr bwMode="auto">
          <a:xfrm>
            <a:off x="238125" y="1720850"/>
            <a:ext cx="457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GB" altLang="en-US" sz="2000" b="1">
                <a:solidFill>
                  <a:srgbClr val="000000"/>
                </a:solidFill>
                <a:latin typeface="Arial Narrow" panose="020B0606020202030204" pitchFamily="34" charset="0"/>
              </a:rPr>
              <a:t>Primarni cilj  osnivanja  Zajednice  </a:t>
            </a:r>
            <a:r>
              <a:rPr lang="en-GB" altLang="en-US" sz="2000">
                <a:solidFill>
                  <a:srgbClr val="000000"/>
                </a:solidFill>
                <a:latin typeface="Arial Narrow" panose="020B0606020202030204" pitchFamily="34" charset="0"/>
              </a:rPr>
              <a:t>je  </a:t>
            </a:r>
            <a:r>
              <a:rPr lang="en-GB" altLang="en-US" sz="2000" b="1">
                <a:solidFill>
                  <a:srgbClr val="000000"/>
                </a:solidFill>
                <a:latin typeface="Arial Narrow" panose="020B0606020202030204" pitchFamily="34" charset="0"/>
              </a:rPr>
              <a:t>korišćenje  obnovljivih  izvora  energije  </a:t>
            </a:r>
            <a:r>
              <a:rPr lang="en-GB" altLang="en-US" sz="2000">
                <a:solidFill>
                  <a:srgbClr val="000000"/>
                </a:solidFill>
                <a:latin typeface="Arial Narrow" panose="020B0606020202030204" pitchFamily="34" charset="0"/>
              </a:rPr>
              <a:t>za  </a:t>
            </a:r>
            <a:r>
              <a:rPr lang="en-GB" altLang="en-US" sz="2000" b="1">
                <a:solidFill>
                  <a:srgbClr val="000000"/>
                </a:solidFill>
                <a:latin typeface="Arial Narrow" panose="020B0606020202030204" pitchFamily="34" charset="0"/>
              </a:rPr>
              <a:t>zadovoljenje  energetskih  potreba  članova  zajednice </a:t>
            </a:r>
            <a:r>
              <a:rPr lang="en-GB" altLang="en-US" sz="2000">
                <a:solidFill>
                  <a:srgbClr val="000000"/>
                </a:solidFill>
                <a:latin typeface="Arial Narrow" panose="020B0606020202030204" pitchFamily="34" charset="0"/>
              </a:rPr>
              <a:t> na  održiv  način  koji  obuhvata  ekološke,  ekonomske  ili  socijalne  koristi  za  članove,  kao  i  za  lokalnu  zajednicu  i  društvo.</a:t>
            </a:r>
          </a:p>
          <a:p>
            <a:pPr>
              <a:buFont typeface="Arial" panose="020B0604020202020204" pitchFamily="34" charset="0"/>
              <a:buNone/>
            </a:pPr>
            <a:r>
              <a:rPr lang="en-GB" altLang="en-US" sz="2000">
                <a:solidFill>
                  <a:srgbClr val="000000"/>
                </a:solidFill>
                <a:latin typeface="Arial Narrow" panose="020B0606020202030204" pitchFamily="34" charset="0"/>
              </a:rPr>
              <a:t>Radi ostvarivanja  primarnog  cilja,  Zajednica  razvija,  investira  i  realizuje  projekte  obnovljivih  izvora  energije  i  energetske  efikasnosti.</a:t>
            </a:r>
          </a:p>
        </p:txBody>
      </p:sp>
      <p:pic>
        <p:nvPicPr>
          <p:cNvPr id="40965" name="Picture 9">
            <a:extLst>
              <a:ext uri="{FF2B5EF4-FFF2-40B4-BE49-F238E27FC236}">
                <a16:creationId xmlns:a16="http://schemas.microsoft.com/office/drawing/2014/main" id="{8E81DFD7-11F8-4EEE-A774-07A9DE637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325" y="1628775"/>
            <a:ext cx="42735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CF7BD02-FFFA-4175-A01F-8C26F93B5D17}"/>
              </a:ext>
            </a:extLst>
          </p:cNvPr>
          <p:cNvSpPr>
            <a:spLocks noGrp="1" noChangeArrowheads="1"/>
          </p:cNvSpPr>
          <p:nvPr>
            <p:ph type="title"/>
          </p:nvPr>
        </p:nvSpPr>
        <p:spPr bwMode="auto">
          <a:xfrm>
            <a:off x="539750" y="503238"/>
            <a:ext cx="7920038"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Energetska zajednica građana (1/2)</a:t>
            </a:r>
            <a:endParaRPr lang="en-GB" altLang="en-US" sz="2400"/>
          </a:p>
        </p:txBody>
      </p:sp>
      <p:sp>
        <p:nvSpPr>
          <p:cNvPr id="6" name="Content Placeholder 2">
            <a:extLst>
              <a:ext uri="{FF2B5EF4-FFF2-40B4-BE49-F238E27FC236}">
                <a16:creationId xmlns:a16="http://schemas.microsoft.com/office/drawing/2014/main" id="{A0140184-4D0E-44D4-ADD0-0D53BA6279CE}"/>
              </a:ext>
            </a:extLst>
          </p:cNvPr>
          <p:cNvSpPr>
            <a:spLocks noGrp="1"/>
          </p:cNvSpPr>
          <p:nvPr>
            <p:ph sz="half" idx="1"/>
          </p:nvPr>
        </p:nvSpPr>
        <p:spPr>
          <a:xfrm>
            <a:off x="539750" y="1246188"/>
            <a:ext cx="8064500" cy="5108574"/>
          </a:xfrm>
        </p:spPr>
        <p:txBody>
          <a:bodyPr/>
          <a:lstStyle/>
          <a:p>
            <a:pPr marL="0" indent="0">
              <a:buFont typeface="Arial" panose="020B0604020202020204" pitchFamily="34" charset="0"/>
              <a:buNone/>
              <a:defRPr/>
            </a:pPr>
            <a:r>
              <a:rPr lang="hr-HR" sz="2000" dirty="0">
                <a:solidFill>
                  <a:srgbClr val="5A5D5F"/>
                </a:solidFill>
                <a:latin typeface="Arial Narrow" panose="020B0606020202030204" pitchFamily="34" charset="0"/>
              </a:rPr>
              <a:t>ZIDZoE, čl. 210 d.</a:t>
            </a:r>
          </a:p>
          <a:p>
            <a:pPr>
              <a:buFont typeface="Arial Narrow" panose="020B0606020202030204" pitchFamily="34" charset="0"/>
              <a:buChar char="−"/>
              <a:defRPr/>
            </a:pPr>
            <a:r>
              <a:rPr lang="hr-HR" sz="2000" dirty="0">
                <a:solidFill>
                  <a:srgbClr val="5A5D5F"/>
                </a:solidFill>
                <a:latin typeface="Arial Narrow" panose="020B0606020202030204" pitchFamily="34" charset="0"/>
              </a:rPr>
              <a:t>Dobrovoljno udruživanje u svrhu </a:t>
            </a:r>
            <a:r>
              <a:rPr lang="hr-HR" sz="2000" dirty="0" err="1">
                <a:solidFill>
                  <a:srgbClr val="C32818"/>
                </a:solidFill>
                <a:latin typeface="Arial Narrow" panose="020B0606020202030204" pitchFamily="34" charset="0"/>
              </a:rPr>
              <a:t>razmene</a:t>
            </a:r>
            <a:r>
              <a:rPr lang="hr-HR" sz="2000" dirty="0">
                <a:solidFill>
                  <a:srgbClr val="C32818"/>
                </a:solidFill>
                <a:latin typeface="Arial Narrow" panose="020B0606020202030204" pitchFamily="34" charset="0"/>
              </a:rPr>
              <a:t> energije </a:t>
            </a:r>
            <a:r>
              <a:rPr lang="hr-HR" sz="2000" dirty="0">
                <a:solidFill>
                  <a:srgbClr val="5A5D5F"/>
                </a:solidFill>
                <a:latin typeface="Arial Narrow" panose="020B0606020202030204" pitchFamily="34" charset="0"/>
              </a:rPr>
              <a:t>s pravom uređenja </a:t>
            </a:r>
            <a:r>
              <a:rPr lang="hr-HR" sz="2000" dirty="0" err="1">
                <a:solidFill>
                  <a:srgbClr val="5A5D5F"/>
                </a:solidFill>
                <a:latin typeface="Arial Narrow" panose="020B0606020202030204" pitchFamily="34" charset="0"/>
              </a:rPr>
              <a:t>deljenja</a:t>
            </a:r>
            <a:r>
              <a:rPr lang="hr-HR" sz="2000" dirty="0">
                <a:solidFill>
                  <a:srgbClr val="5A5D5F"/>
                </a:solidFill>
                <a:latin typeface="Arial Narrow" panose="020B0606020202030204" pitchFamily="34" charset="0"/>
              </a:rPr>
              <a:t> EE, i/ili zajedničkog nastupa na TEE</a:t>
            </a:r>
          </a:p>
          <a:p>
            <a:pPr>
              <a:buFont typeface="Arial Narrow" panose="020B0606020202030204" pitchFamily="34" charset="0"/>
              <a:buChar char="−"/>
              <a:defRPr/>
            </a:pPr>
            <a:r>
              <a:rPr lang="hr-HR" sz="2000" dirty="0">
                <a:solidFill>
                  <a:srgbClr val="5A5D5F"/>
                </a:solidFill>
                <a:latin typeface="Arial Narrow" panose="020B0606020202030204" pitchFamily="34" charset="0"/>
              </a:rPr>
              <a:t>Ukoliko obavlja neku od energetskih </a:t>
            </a:r>
            <a:r>
              <a:rPr lang="hr-HR" sz="2000" dirty="0" err="1">
                <a:solidFill>
                  <a:srgbClr val="5A5D5F"/>
                </a:solidFill>
                <a:latin typeface="Arial Narrow" panose="020B0606020202030204" pitchFamily="34" charset="0"/>
              </a:rPr>
              <a:t>delatnosti</a:t>
            </a:r>
            <a:r>
              <a:rPr lang="hr-HR" sz="2000" dirty="0">
                <a:solidFill>
                  <a:srgbClr val="5A5D5F"/>
                </a:solidFill>
                <a:latin typeface="Arial Narrow" panose="020B0606020202030204" pitchFamily="34" charset="0"/>
              </a:rPr>
              <a:t> potrebna je licenca kao i svakom drugom pravnom subjektu</a:t>
            </a:r>
          </a:p>
          <a:p>
            <a:pPr>
              <a:buFont typeface="Arial Narrow" panose="020B0606020202030204" pitchFamily="34" charset="0"/>
              <a:buChar char="−"/>
              <a:defRPr/>
            </a:pPr>
            <a:r>
              <a:rPr lang="sr-Cyrl-CS" sz="2000" dirty="0">
                <a:solidFill>
                  <a:srgbClr val="5A5D5F"/>
                </a:solidFill>
                <a:latin typeface="Arial Narrow" panose="020B0606020202030204" pitchFamily="34" charset="0"/>
              </a:rPr>
              <a:t>Član </a:t>
            </a:r>
            <a:r>
              <a:rPr lang="sr-Cyrl-CS" sz="2000" dirty="0" err="1">
                <a:solidFill>
                  <a:srgbClr val="5A5D5F"/>
                </a:solidFill>
                <a:latin typeface="Arial Narrow" panose="020B0606020202030204" pitchFamily="34" charset="0"/>
              </a:rPr>
              <a:t>ili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akcionar</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energetske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zajednice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građana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može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biti</a:t>
            </a:r>
            <a:r>
              <a:rPr lang="sr-Cyrl-CS" sz="2000"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fizičko</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lice</a:t>
            </a:r>
            <a:r>
              <a:rPr lang="sr-Cyrl-CS" sz="2000"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jedinica</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lokalne</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samouprave</a:t>
            </a:r>
            <a:r>
              <a:rPr lang="sr-Cyrl-CS" sz="2000"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mikropreduzeće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ili</a:t>
            </a:r>
            <a:r>
              <a:rPr lang="sr-Cyrl-CS" sz="2000"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malo</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preduzeće</a:t>
            </a:r>
            <a:endParaRPr lang="hr-HR" sz="2000" b="1" dirty="0">
              <a:solidFill>
                <a:srgbClr val="5A5D5F"/>
              </a:solidFill>
              <a:latin typeface="Arial Narrow" panose="020B0606020202030204" pitchFamily="34" charset="0"/>
            </a:endParaRPr>
          </a:p>
          <a:p>
            <a:pPr>
              <a:buFont typeface="Arial Narrow" panose="020B0606020202030204" pitchFamily="34" charset="0"/>
              <a:buChar char="−"/>
              <a:defRPr/>
            </a:pPr>
            <a:r>
              <a:rPr lang="hr-HR" sz="2000" dirty="0">
                <a:solidFill>
                  <a:srgbClr val="5A5D5F"/>
                </a:solidFill>
                <a:latin typeface="Arial Narrow" panose="020B0606020202030204" pitchFamily="34" charset="0"/>
              </a:rPr>
              <a:t>EZG administrativno </a:t>
            </a:r>
            <a:r>
              <a:rPr lang="hr-HR" sz="2000" b="1" dirty="0">
                <a:solidFill>
                  <a:srgbClr val="5A5D5F"/>
                </a:solidFill>
                <a:latin typeface="Arial Narrow" panose="020B0606020202030204" pitchFamily="34" charset="0"/>
              </a:rPr>
              <a:t>ograničena </a:t>
            </a:r>
            <a:r>
              <a:rPr lang="sr-Cyrl-CS" sz="2000" b="1" dirty="0" err="1">
                <a:solidFill>
                  <a:srgbClr val="5A5D5F"/>
                </a:solidFill>
                <a:latin typeface="Arial Narrow" panose="020B0606020202030204" pitchFamily="34" charset="0"/>
              </a:rPr>
              <a:t>na</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područj</a:t>
            </a:r>
            <a:r>
              <a:rPr lang="hr-HR" sz="2000" b="1" dirty="0">
                <a:solidFill>
                  <a:srgbClr val="5A5D5F"/>
                </a:solidFill>
                <a:latin typeface="Arial Narrow" panose="020B0606020202030204" pitchFamily="34" charset="0"/>
              </a:rPr>
              <a:t>e</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jedinice</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lokalne</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samouprave</a:t>
            </a:r>
            <a:r>
              <a:rPr lang="sr-Cyrl-CS" sz="2000" b="1" dirty="0">
                <a:solidFill>
                  <a:srgbClr val="5A5D5F"/>
                </a:solidFill>
                <a:latin typeface="Arial Narrow" panose="020B0606020202030204" pitchFamily="34" charset="0"/>
              </a:rPr>
              <a:t> </a:t>
            </a:r>
            <a:r>
              <a:rPr lang="sr-Cyrl-CS" sz="2000" dirty="0">
                <a:solidFill>
                  <a:srgbClr val="5A5D5F"/>
                </a:solidFill>
                <a:latin typeface="Arial Narrow" panose="020B0606020202030204" pitchFamily="34" charset="0"/>
              </a:rPr>
              <a:t>u </a:t>
            </a:r>
            <a:r>
              <a:rPr lang="sr-Cyrl-CS" sz="2000" dirty="0" err="1">
                <a:solidFill>
                  <a:srgbClr val="5A5D5F"/>
                </a:solidFill>
                <a:latin typeface="Arial Narrow" panose="020B0606020202030204" pitchFamily="34" charset="0"/>
              </a:rPr>
              <a:t>kojoj</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je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sedište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energetske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zajednice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građana</a:t>
            </a:r>
            <a:r>
              <a:rPr lang="hr-HR" sz="2000" dirty="0">
                <a:solidFill>
                  <a:srgbClr val="5A5D5F"/>
                </a:solidFill>
                <a:latin typeface="Arial Narrow" panose="020B0606020202030204" pitchFamily="34" charset="0"/>
              </a:rPr>
              <a:t> </a:t>
            </a:r>
          </a:p>
          <a:p>
            <a:pPr>
              <a:buFont typeface="Arial Narrow" panose="020B0606020202030204" pitchFamily="34" charset="0"/>
              <a:buChar char="−"/>
              <a:defRPr/>
            </a:pPr>
            <a:r>
              <a:rPr lang="sr-Cyrl-CS" sz="2000" dirty="0">
                <a:solidFill>
                  <a:srgbClr val="5A5D5F"/>
                </a:solidFill>
                <a:latin typeface="Arial Narrow" panose="020B0606020202030204" pitchFamily="34" charset="0"/>
              </a:rPr>
              <a:t>Član </a:t>
            </a:r>
            <a:r>
              <a:rPr lang="sr-Cyrl-CS" sz="2000" dirty="0" err="1">
                <a:solidFill>
                  <a:srgbClr val="5A5D5F"/>
                </a:solidFill>
                <a:latin typeface="Arial Narrow" panose="020B0606020202030204" pitchFamily="34" charset="0"/>
              </a:rPr>
              <a:t>ili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akcionar</a:t>
            </a:r>
            <a:r>
              <a:rPr lang="sr-Cyrl-CS" sz="2000" dirty="0">
                <a:solidFill>
                  <a:srgbClr val="5A5D5F"/>
                </a:solidFill>
                <a:latin typeface="Arial Narrow" panose="020B0606020202030204" pitchFamily="34" charset="0"/>
              </a:rPr>
              <a:t> </a:t>
            </a:r>
            <a:r>
              <a:rPr lang="hr-HR" sz="2000" dirty="0">
                <a:solidFill>
                  <a:srgbClr val="5A5D5F"/>
                </a:solidFill>
                <a:latin typeface="Arial Narrow" panose="020B0606020202030204" pitchFamily="34" charset="0"/>
              </a:rPr>
              <a:t>EZG i dalje je krajnji kupac mreže sa svojim pravima i obavezama</a:t>
            </a:r>
          </a:p>
          <a:p>
            <a:pPr>
              <a:buFont typeface="Arial Narrow" panose="020B0606020202030204" pitchFamily="34" charset="0"/>
              <a:buChar char="−"/>
              <a:defRPr/>
            </a:pPr>
            <a:r>
              <a:rPr lang="hr-HR" sz="2000" dirty="0">
                <a:solidFill>
                  <a:srgbClr val="5A5D5F"/>
                </a:solidFill>
                <a:latin typeface="Arial Narrow" panose="020B0606020202030204" pitchFamily="34" charset="0"/>
              </a:rPr>
              <a:t>EZG ne može imati u vlasništvu niti upravljati elektroenergetskom distribucijskom mrežom</a:t>
            </a:r>
          </a:p>
          <a:p>
            <a:pPr>
              <a:buFont typeface="Arial Narrow" panose="020B0606020202030204" pitchFamily="34" charset="0"/>
              <a:buChar char="−"/>
              <a:defRPr/>
            </a:pPr>
            <a:r>
              <a:rPr lang="hr-HR" sz="2000" dirty="0">
                <a:solidFill>
                  <a:srgbClr val="5A5D5F"/>
                </a:solidFill>
                <a:latin typeface="Arial Narrow" panose="020B0606020202030204" pitchFamily="34" charset="0"/>
              </a:rPr>
              <a:t>EDS vodi registar EZG i evidenciju OMM-ova u EZG</a:t>
            </a:r>
          </a:p>
          <a:p>
            <a:pPr>
              <a:buFont typeface="Arial Narrow" panose="020B0606020202030204" pitchFamily="34" charset="0"/>
              <a:buChar char="−"/>
              <a:defRPr/>
            </a:pPr>
            <a:r>
              <a:rPr lang="hr-HR" sz="2000" dirty="0">
                <a:solidFill>
                  <a:srgbClr val="5A5D5F"/>
                </a:solidFill>
                <a:latin typeface="Arial Narrow" panose="020B0606020202030204" pitchFamily="34" charset="0"/>
              </a:rPr>
              <a:t>EDS ima pravo na naknadu za vođenje registra i obračun </a:t>
            </a:r>
            <a:r>
              <a:rPr lang="hr-HR" sz="2000" dirty="0" err="1">
                <a:solidFill>
                  <a:srgbClr val="5A5D5F"/>
                </a:solidFill>
                <a:latin typeface="Arial Narrow" panose="020B0606020202030204" pitchFamily="34" charset="0"/>
              </a:rPr>
              <a:t>deljenja</a:t>
            </a:r>
            <a:r>
              <a:rPr lang="hr-HR" sz="2000" dirty="0">
                <a:solidFill>
                  <a:srgbClr val="5A5D5F"/>
                </a:solidFill>
                <a:latin typeface="Arial Narrow" panose="020B0606020202030204" pitchFamily="34" charset="0"/>
              </a:rPr>
              <a:t> energije</a:t>
            </a:r>
          </a:p>
          <a:p>
            <a:pPr>
              <a:defRPr/>
            </a:pPr>
            <a:endParaRPr lang="hr-HR" sz="2000" dirty="0">
              <a:solidFill>
                <a:srgbClr val="5A5D5F"/>
              </a:solidFill>
              <a:latin typeface="Arial" panose="020B0604020202020204" pitchFamily="34" charset="0"/>
            </a:endParaRPr>
          </a:p>
          <a:p>
            <a:pPr>
              <a:defRPr/>
            </a:pPr>
            <a:endParaRPr lang="hr-HR" sz="2000" dirty="0">
              <a:solidFill>
                <a:srgbClr val="5A5D5F"/>
              </a:solidFill>
              <a:latin typeface="Arial" panose="020B0604020202020204" pitchFamily="34" charset="0"/>
            </a:endParaRPr>
          </a:p>
          <a:p>
            <a:pPr>
              <a:defRPr/>
            </a:pPr>
            <a:endParaRPr lang="hr-HR" sz="2000" dirty="0">
              <a:solidFill>
                <a:srgbClr val="5A5D5F"/>
              </a:solidFill>
              <a:latin typeface="Arial" panose="020B0604020202020204" pitchFamily="34" charset="0"/>
            </a:endParaRPr>
          </a:p>
        </p:txBody>
      </p:sp>
      <p:sp>
        <p:nvSpPr>
          <p:cNvPr id="41988" name="Slide Number Placeholder 4">
            <a:extLst>
              <a:ext uri="{FF2B5EF4-FFF2-40B4-BE49-F238E27FC236}">
                <a16:creationId xmlns:a16="http://schemas.microsoft.com/office/drawing/2014/main" id="{4F72A31B-2AA3-4168-81B3-F736BF086CE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6E7B209E-AA3E-4198-8CB2-BFF476523753}" type="slidenum">
              <a:rPr lang="hr-HR" altLang="en-US" sz="1800" smtClean="0">
                <a:solidFill>
                  <a:schemeClr val="tx1"/>
                </a:solidFill>
                <a:latin typeface="Arial" panose="020B0604020202020204" pitchFamily="34" charset="0"/>
              </a:rPr>
              <a:pPr>
                <a:spcBef>
                  <a:spcPct val="0"/>
                </a:spcBef>
                <a:buFontTx/>
                <a:buNone/>
              </a:pPr>
              <a:t>24</a:t>
            </a:fld>
            <a:endParaRPr lang="hr-HR" altLang="en-US" sz="1800">
              <a:solidFill>
                <a:schemeClr val="tx1"/>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BA18FDD-318D-45C5-B5E4-1BFB366A62B1}"/>
              </a:ext>
            </a:extLst>
          </p:cNvPr>
          <p:cNvSpPr>
            <a:spLocks noGrp="1" noChangeArrowheads="1"/>
          </p:cNvSpPr>
          <p:nvPr>
            <p:ph type="title"/>
          </p:nvPr>
        </p:nvSpPr>
        <p:spPr bwMode="auto">
          <a:xfrm>
            <a:off x="533400" y="501650"/>
            <a:ext cx="7920038"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Energetska zajednica građana (2/2)</a:t>
            </a:r>
            <a:endParaRPr lang="en-GB" altLang="en-US" sz="2400"/>
          </a:p>
        </p:txBody>
      </p:sp>
      <p:sp>
        <p:nvSpPr>
          <p:cNvPr id="43011" name="Slide Number Placeholder 4">
            <a:extLst>
              <a:ext uri="{FF2B5EF4-FFF2-40B4-BE49-F238E27FC236}">
                <a16:creationId xmlns:a16="http://schemas.microsoft.com/office/drawing/2014/main" id="{C7E4B132-230B-4918-A696-FD5BBA23F4BB}"/>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5AC49DE4-9C5A-481A-84FB-D1FC0921D02A}" type="slidenum">
              <a:rPr lang="hr-HR" altLang="en-US" sz="1800" smtClean="0">
                <a:solidFill>
                  <a:schemeClr val="tx1"/>
                </a:solidFill>
                <a:latin typeface="Arial" panose="020B0604020202020204" pitchFamily="34" charset="0"/>
              </a:rPr>
              <a:pPr>
                <a:spcBef>
                  <a:spcPct val="0"/>
                </a:spcBef>
                <a:buFontTx/>
                <a:buNone/>
              </a:pPr>
              <a:t>25</a:t>
            </a:fld>
            <a:endParaRPr lang="hr-HR" altLang="en-US" sz="1800">
              <a:solidFill>
                <a:schemeClr val="tx1"/>
              </a:solidFill>
              <a:latin typeface="Arial" panose="020B0604020202020204" pitchFamily="34" charset="0"/>
            </a:endParaRPr>
          </a:p>
        </p:txBody>
      </p:sp>
      <p:sp>
        <p:nvSpPr>
          <p:cNvPr id="6" name="Content Placeholder 2">
            <a:extLst>
              <a:ext uri="{FF2B5EF4-FFF2-40B4-BE49-F238E27FC236}">
                <a16:creationId xmlns:a16="http://schemas.microsoft.com/office/drawing/2014/main" id="{708AB575-E2DA-49D1-9DAB-60F31149BE50}"/>
              </a:ext>
            </a:extLst>
          </p:cNvPr>
          <p:cNvSpPr>
            <a:spLocks noGrp="1"/>
          </p:cNvSpPr>
          <p:nvPr>
            <p:ph sz="half" idx="1"/>
          </p:nvPr>
        </p:nvSpPr>
        <p:spPr>
          <a:xfrm>
            <a:off x="539750" y="1052513"/>
            <a:ext cx="8064500" cy="4752975"/>
          </a:xfrm>
        </p:spPr>
        <p:txBody>
          <a:bodyPr/>
          <a:lstStyle/>
          <a:p>
            <a:pPr marL="0" indent="0">
              <a:buFont typeface="Arial" panose="020B0604020202020204" pitchFamily="34" charset="0"/>
              <a:buNone/>
              <a:defRPr/>
            </a:pPr>
            <a:r>
              <a:rPr lang="sr-Cyrl-CS" sz="2000" dirty="0" err="1">
                <a:solidFill>
                  <a:srgbClr val="5A5D5F"/>
                </a:solidFill>
                <a:latin typeface="Arial Narrow" panose="020B0606020202030204" pitchFamily="34" charset="0"/>
              </a:rPr>
              <a:t>Energetska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zajednica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građana</a:t>
            </a:r>
            <a:r>
              <a:rPr lang="sr-Cyrl-CS" sz="2000" dirty="0">
                <a:solidFill>
                  <a:srgbClr val="5A5D5F"/>
                </a:solidFill>
                <a:latin typeface="Arial Narrow" panose="020B0606020202030204" pitchFamily="34" charset="0"/>
              </a:rPr>
              <a:t> </a:t>
            </a:r>
            <a:r>
              <a:rPr lang="hr-HR" sz="2000" dirty="0">
                <a:solidFill>
                  <a:srgbClr val="5A5D5F"/>
                </a:solidFill>
                <a:latin typeface="Arial Narrow" panose="020B0606020202030204" pitchFamily="34" charset="0"/>
              </a:rPr>
              <a:t>(ZIDZoE, čl. 210 d.) i</a:t>
            </a:r>
            <a:r>
              <a:rPr lang="sr-Cyrl-CS" sz="2000" dirty="0" err="1">
                <a:solidFill>
                  <a:srgbClr val="5A5D5F"/>
                </a:solidFill>
                <a:latin typeface="Arial Narrow" panose="020B0606020202030204" pitchFamily="34" charset="0"/>
              </a:rPr>
              <a:t>ma</a:t>
            </a:r>
            <a:r>
              <a:rPr lang="sr-Cyrl-CS" sz="2000" dirty="0">
                <a:solidFill>
                  <a:srgbClr val="5A5D5F"/>
                </a:solidFill>
                <a:latin typeface="Arial Narrow" panose="020B0606020202030204" pitchFamily="34" charset="0"/>
              </a:rPr>
              <a:t>:</a:t>
            </a:r>
            <a:endParaRPr lang="hr-HR" sz="2000" dirty="0">
              <a:solidFill>
                <a:srgbClr val="5A5D5F"/>
              </a:solidFill>
              <a:latin typeface="Arial Narrow" panose="020B0606020202030204" pitchFamily="34" charset="0"/>
            </a:endParaRPr>
          </a:p>
          <a:p>
            <a:pPr>
              <a:buFont typeface="Arial Narrow" panose="020B0606020202030204" pitchFamily="34" charset="0"/>
              <a:buChar char="−"/>
              <a:defRPr/>
            </a:pPr>
            <a:r>
              <a:rPr lang="sr-Cyrl-CS" sz="2000" dirty="0" err="1">
                <a:solidFill>
                  <a:srgbClr val="5A5D5F"/>
                </a:solidFill>
                <a:latin typeface="Arial Narrow" panose="020B0606020202030204" pitchFamily="34" charset="0"/>
              </a:rPr>
              <a:t>pravo</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da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učestvuje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na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tržištu</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električne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energije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bilo</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direktno</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ili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putem</a:t>
            </a:r>
            <a:r>
              <a:rPr lang="sr-Cyrl-CS" sz="2000" dirty="0">
                <a:solidFill>
                  <a:srgbClr val="5A5D5F"/>
                </a:solidFill>
                <a:latin typeface="Arial Narrow" panose="020B0606020202030204" pitchFamily="34" charset="0"/>
              </a:rPr>
              <a:t> agregacije </a:t>
            </a:r>
            <a:r>
              <a:rPr lang="sr-Cyrl-CS" sz="2000" dirty="0" err="1">
                <a:solidFill>
                  <a:srgbClr val="5A5D5F"/>
                </a:solidFill>
                <a:latin typeface="Arial Narrow" panose="020B0606020202030204" pitchFamily="34" charset="0"/>
              </a:rPr>
              <a:t>na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nediskriminatorni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način</a:t>
            </a:r>
            <a:r>
              <a:rPr lang="sr-Cyrl-CS" sz="2000" dirty="0">
                <a:solidFill>
                  <a:srgbClr val="5A5D5F"/>
                </a:solidFill>
                <a:latin typeface="Arial Narrow" panose="020B0606020202030204" pitchFamily="34" charset="0"/>
              </a:rPr>
              <a:t>; </a:t>
            </a:r>
            <a:endParaRPr lang="hr-HR" sz="2000" dirty="0">
              <a:solidFill>
                <a:srgbClr val="5A5D5F"/>
              </a:solidFill>
              <a:latin typeface="Arial Narrow" panose="020B0606020202030204" pitchFamily="34" charset="0"/>
            </a:endParaRPr>
          </a:p>
          <a:p>
            <a:pPr>
              <a:buFont typeface="Arial Narrow" panose="020B0606020202030204" pitchFamily="34" charset="0"/>
              <a:buChar char="−"/>
              <a:defRPr/>
            </a:pPr>
            <a:r>
              <a:rPr lang="sr-Cyrl-CS" sz="2000" dirty="0" err="1">
                <a:solidFill>
                  <a:srgbClr val="5A5D5F"/>
                </a:solidFill>
                <a:latin typeface="Arial Narrow" panose="020B0606020202030204" pitchFamily="34" charset="0"/>
              </a:rPr>
              <a:t>prava</a:t>
            </a:r>
            <a:r>
              <a:rPr lang="sr-Cyrl-CS" sz="2000" dirty="0">
                <a:solidFill>
                  <a:srgbClr val="5A5D5F"/>
                </a:solidFill>
                <a:latin typeface="Arial Narrow" panose="020B0606020202030204" pitchFamily="34" charset="0"/>
              </a:rPr>
              <a:t> i </a:t>
            </a:r>
            <a:r>
              <a:rPr lang="sr-Cyrl-CS" sz="2000" dirty="0" err="1">
                <a:solidFill>
                  <a:srgbClr val="5A5D5F"/>
                </a:solidFill>
                <a:latin typeface="Arial Narrow" panose="020B0606020202030204" pitchFamily="34" charset="0"/>
              </a:rPr>
              <a:t>obaveze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kao</a:t>
            </a:r>
            <a:r>
              <a:rPr lang="sr-Cyrl-CS" sz="2000" dirty="0">
                <a:solidFill>
                  <a:srgbClr val="5A5D5F"/>
                </a:solidFill>
                <a:latin typeface="Arial Narrow" panose="020B0606020202030204" pitchFamily="34" charset="0"/>
              </a:rPr>
              <a:t> i </a:t>
            </a:r>
            <a:r>
              <a:rPr lang="sr-Cyrl-CS" sz="2000" dirty="0" err="1">
                <a:solidFill>
                  <a:srgbClr val="5A5D5F"/>
                </a:solidFill>
                <a:latin typeface="Arial Narrow" panose="020B0606020202030204" pitchFamily="34" charset="0"/>
              </a:rPr>
              <a:t>svi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drugi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učesnici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na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tržištu</a:t>
            </a:r>
            <a:r>
              <a:rPr lang="hr-HR" sz="2000" dirty="0">
                <a:solidFill>
                  <a:srgbClr val="5A5D5F"/>
                </a:solidFill>
                <a:latin typeface="Arial Narrow" panose="020B0606020202030204" pitchFamily="34" charset="0"/>
              </a:rPr>
              <a:t>, uključujući odgovornost za odstupanja</a:t>
            </a:r>
            <a:r>
              <a:rPr lang="sr-Cyrl-CS" sz="2000" dirty="0">
                <a:solidFill>
                  <a:srgbClr val="5A5D5F"/>
                </a:solidFill>
                <a:latin typeface="Arial Narrow" panose="020B0606020202030204" pitchFamily="34" charset="0"/>
              </a:rPr>
              <a:t>;</a:t>
            </a:r>
            <a:endParaRPr lang="hr-HR" sz="2000" dirty="0">
              <a:solidFill>
                <a:srgbClr val="5A5D5F"/>
              </a:solidFill>
              <a:latin typeface="Arial Narrow" panose="020B0606020202030204" pitchFamily="34" charset="0"/>
            </a:endParaRPr>
          </a:p>
          <a:p>
            <a:pPr>
              <a:buFont typeface="Arial Narrow" panose="020B0606020202030204" pitchFamily="34" charset="0"/>
              <a:buChar char="−"/>
              <a:defRPr/>
            </a:pPr>
            <a:r>
              <a:rPr lang="sr-Cyrl-CS" sz="2000" dirty="0" err="1">
                <a:solidFill>
                  <a:srgbClr val="5A5D5F"/>
                </a:solidFill>
                <a:latin typeface="Arial Narrow" panose="020B0606020202030204" pitchFamily="34" charset="0"/>
              </a:rPr>
              <a:t>prava</a:t>
            </a:r>
            <a:r>
              <a:rPr lang="sr-Cyrl-CS" sz="2000" dirty="0">
                <a:solidFill>
                  <a:srgbClr val="5A5D5F"/>
                </a:solidFill>
                <a:latin typeface="Arial Narrow" panose="020B0606020202030204" pitchFamily="34" charset="0"/>
              </a:rPr>
              <a:t> i </a:t>
            </a:r>
            <a:r>
              <a:rPr lang="sr-Cyrl-CS" sz="2000" dirty="0" err="1">
                <a:solidFill>
                  <a:srgbClr val="5A5D5F"/>
                </a:solidFill>
                <a:latin typeface="Arial Narrow" panose="020B0606020202030204" pitchFamily="34" charset="0"/>
              </a:rPr>
              <a:t>obaveze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kao</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aktivni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kupac</a:t>
            </a:r>
            <a:r>
              <a:rPr lang="sr-Cyrl-CS" sz="2000" dirty="0">
                <a:solidFill>
                  <a:srgbClr val="5A5D5F"/>
                </a:solidFill>
                <a:latin typeface="Arial Narrow" panose="020B0606020202030204" pitchFamily="34" charset="0"/>
              </a:rPr>
              <a:t> u </a:t>
            </a:r>
            <a:r>
              <a:rPr lang="sr-Cyrl-CS" sz="2000" dirty="0" err="1">
                <a:solidFill>
                  <a:srgbClr val="5A5D5F"/>
                </a:solidFill>
                <a:latin typeface="Arial Narrow" panose="020B0606020202030204" pitchFamily="34" charset="0"/>
              </a:rPr>
              <a:t>pogledu</a:t>
            </a:r>
            <a:r>
              <a:rPr lang="sr-Cyrl-CS" sz="2000" dirty="0">
                <a:solidFill>
                  <a:srgbClr val="5A5D5F"/>
                </a:solidFill>
                <a:latin typeface="Arial Narrow" panose="020B0606020202030204" pitchFamily="34" charset="0"/>
              </a:rPr>
              <a:t> u </a:t>
            </a:r>
            <a:r>
              <a:rPr lang="sr-Cyrl-CS" sz="2000" dirty="0" err="1">
                <a:solidFill>
                  <a:srgbClr val="5A5D5F"/>
                </a:solidFill>
                <a:latin typeface="Arial Narrow" panose="020B0606020202030204" pitchFamily="34" charset="0"/>
              </a:rPr>
              <a:t>potrošnje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električne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energije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koju</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sam</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proizvede</a:t>
            </a:r>
            <a:r>
              <a:rPr lang="sr-Cyrl-CS" sz="2000" dirty="0">
                <a:solidFill>
                  <a:srgbClr val="5A5D5F"/>
                </a:solidFill>
                <a:latin typeface="Arial Narrow" panose="020B0606020202030204" pitchFamily="34" charset="0"/>
              </a:rPr>
              <a:t>;</a:t>
            </a:r>
            <a:endParaRPr lang="hr-HR" sz="2000" dirty="0">
              <a:solidFill>
                <a:srgbClr val="5A5D5F"/>
              </a:solidFill>
              <a:latin typeface="Arial Narrow" panose="020B0606020202030204" pitchFamily="34" charset="0"/>
            </a:endParaRPr>
          </a:p>
          <a:p>
            <a:pPr algn="just">
              <a:defRPr/>
            </a:pPr>
            <a:r>
              <a:rPr lang="sr-Cyrl-CS" sz="2000" dirty="0" err="1">
                <a:solidFill>
                  <a:srgbClr val="5A5D5F"/>
                </a:solidFill>
                <a:latin typeface="Arial Narrow" panose="020B0606020202030204" pitchFamily="34" charset="0"/>
              </a:rPr>
              <a:t>pravo</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da</a:t>
            </a:r>
            <a:r>
              <a:rPr lang="sr-Cyrl-CS" sz="2000" dirty="0">
                <a:solidFill>
                  <a:srgbClr val="5A5D5F"/>
                </a:solidFill>
                <a:latin typeface="Arial Narrow" panose="020B0606020202030204" pitchFamily="34" charset="0"/>
              </a:rPr>
              <a:t> u </a:t>
            </a:r>
            <a:r>
              <a:rPr lang="sr-Cyrl-CS" sz="2000" dirty="0" err="1">
                <a:solidFill>
                  <a:srgbClr val="5A5D5F"/>
                </a:solidFill>
                <a:latin typeface="Arial Narrow" panose="020B0606020202030204" pitchFamily="34" charset="0"/>
              </a:rPr>
              <a:t>okviru</a:t>
            </a:r>
            <a:r>
              <a:rPr lang="sr-Cyrl-CS" sz="2000" dirty="0">
                <a:solidFill>
                  <a:srgbClr val="5A5D5F"/>
                </a:solidFill>
                <a:latin typeface="Arial Narrow" panose="020B0606020202030204" pitchFamily="34" charset="0"/>
              </a:rPr>
              <a:t> </a:t>
            </a:r>
            <a:r>
              <a:rPr lang="hr-HR" sz="2000" dirty="0">
                <a:solidFill>
                  <a:srgbClr val="5A5D5F"/>
                </a:solidFill>
                <a:latin typeface="Arial Narrow" panose="020B0606020202030204" pitchFamily="34" charset="0"/>
              </a:rPr>
              <a:t>EZG </a:t>
            </a:r>
            <a:r>
              <a:rPr lang="sr-Cyrl-CS" sz="2000" dirty="0" err="1">
                <a:solidFill>
                  <a:srgbClr val="5A5D5F"/>
                </a:solidFill>
                <a:latin typeface="Arial Narrow" panose="020B0606020202030204" pitchFamily="34" charset="0"/>
              </a:rPr>
              <a:t>organizuje</a:t>
            </a:r>
            <a:r>
              <a:rPr lang="sr-Cyrl-CS" sz="2000"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raspodelu</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električne</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energije</a:t>
            </a:r>
            <a:r>
              <a:rPr lang="sr-Cyrl-CS" sz="2000" b="1"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koju</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proizvode</a:t>
            </a:r>
            <a:r>
              <a:rPr lang="sr-Cyrl-CS" sz="2000" dirty="0">
                <a:solidFill>
                  <a:srgbClr val="5A5D5F"/>
                </a:solidFill>
                <a:latin typeface="Arial Narrow" panose="020B0606020202030204" pitchFamily="34" charset="0"/>
              </a:rPr>
              <a:t> u </a:t>
            </a:r>
            <a:r>
              <a:rPr lang="sr-Cyrl-CS" sz="2000" dirty="0" err="1">
                <a:solidFill>
                  <a:srgbClr val="5A5D5F"/>
                </a:solidFill>
                <a:latin typeface="Arial Narrow" panose="020B0606020202030204" pitchFamily="34" charset="0"/>
              </a:rPr>
              <a:t>objektima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za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proizvodnju</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koji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su</a:t>
            </a:r>
            <a:r>
              <a:rPr lang="sr-Cyrl-CS" sz="2000" dirty="0">
                <a:solidFill>
                  <a:srgbClr val="5A5D5F"/>
                </a:solidFill>
                <a:latin typeface="Arial Narrow" panose="020B0606020202030204" pitchFamily="34" charset="0"/>
              </a:rPr>
              <a:t> u </a:t>
            </a:r>
            <a:r>
              <a:rPr lang="sr-Cyrl-CS" sz="2000" dirty="0" err="1">
                <a:solidFill>
                  <a:srgbClr val="5A5D5F"/>
                </a:solidFill>
                <a:latin typeface="Arial Narrow" panose="020B0606020202030204" pitchFamily="34" charset="0"/>
              </a:rPr>
              <a:t>vlasništvu</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energetske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zajednice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građana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uz</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ispunjenje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uslova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iz</a:t>
            </a:r>
            <a:r>
              <a:rPr lang="sr-Cyrl-CS" sz="2000"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člana</a:t>
            </a:r>
            <a:r>
              <a:rPr lang="sr-Cyrl-CS" sz="2000" b="1" dirty="0">
                <a:solidFill>
                  <a:srgbClr val="5A5D5F"/>
                </a:solidFill>
                <a:latin typeface="Arial Narrow" panose="020B0606020202030204" pitchFamily="34" charset="0"/>
              </a:rPr>
              <a:t> 214.</a:t>
            </a:r>
            <a:r>
              <a:rPr lang="sr-Cyrl-CS" sz="1800" dirty="0">
                <a:latin typeface="Times New Roman" panose="02020603050405020304" pitchFamily="18" charset="0"/>
                <a:ea typeface="Times New Roman" panose="02020603050405020304" pitchFamily="18" charset="0"/>
              </a:rPr>
              <a:t> </a:t>
            </a:r>
            <a:r>
              <a:rPr lang="sr-Cyrl-CS" sz="2000" b="1" dirty="0" err="1">
                <a:solidFill>
                  <a:srgbClr val="5A5D5F"/>
                </a:solidFill>
                <a:latin typeface="Arial Narrow" panose="020B0606020202030204" pitchFamily="34" charset="0"/>
              </a:rPr>
              <a:t>ovog</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zakona</a:t>
            </a:r>
            <a:r>
              <a:rPr lang="hr-HR" sz="2000" b="1" dirty="0">
                <a:solidFill>
                  <a:srgbClr val="5A5D5F"/>
                </a:solidFill>
                <a:latin typeface="Arial Narrow" panose="020B0606020202030204" pitchFamily="34" charset="0"/>
              </a:rPr>
              <a:t>:</a:t>
            </a:r>
          </a:p>
          <a:p>
            <a:pPr marL="914400" lvl="2" indent="0" algn="just">
              <a:buFont typeface="Arial" panose="020B0604020202020204" pitchFamily="34" charset="0"/>
              <a:buNone/>
              <a:defRPr/>
            </a:pPr>
            <a:r>
              <a:rPr lang="sr-Cyrl-CS" sz="1600" dirty="0">
                <a:solidFill>
                  <a:srgbClr val="5A5D5F"/>
                </a:solidFill>
                <a:latin typeface="Arial Narrow" panose="020B0606020202030204" pitchFamily="34" charset="0"/>
                <a:cs typeface="+mn-cs"/>
              </a:rPr>
              <a:t>8v) uslovi </a:t>
            </a:r>
            <a:r>
              <a:rPr lang="sr-Cyrl-CS" sz="1600" dirty="0" err="1">
                <a:solidFill>
                  <a:srgbClr val="5A5D5F"/>
                </a:solidFill>
                <a:latin typeface="Arial Narrow" panose="020B0606020202030204" pitchFamily="34" charset="0"/>
                <a:cs typeface="+mn-cs"/>
              </a:rPr>
              <a:t>za</a:t>
            </a:r>
            <a:r>
              <a:rPr lang="sr-Cyrl-CS" sz="1600" dirty="0">
                <a:solidFill>
                  <a:srgbClr val="5A5D5F"/>
                </a:solidFill>
                <a:latin typeface="Arial Narrow" panose="020B0606020202030204" pitchFamily="34" charset="0"/>
                <a:cs typeface="+mn-cs"/>
              </a:rPr>
              <a:t> </a:t>
            </a:r>
            <a:r>
              <a:rPr lang="sr-Cyrl-CS" sz="1600" dirty="0" err="1">
                <a:solidFill>
                  <a:srgbClr val="5A5D5F"/>
                </a:solidFill>
                <a:latin typeface="Arial Narrow" panose="020B0606020202030204" pitchFamily="34" charset="0"/>
                <a:cs typeface="+mn-cs"/>
              </a:rPr>
              <a:t>osnivanje</a:t>
            </a:r>
            <a:r>
              <a:rPr lang="sr-Cyrl-CS" sz="1600" dirty="0">
                <a:solidFill>
                  <a:srgbClr val="5A5D5F"/>
                </a:solidFill>
                <a:latin typeface="Arial Narrow" panose="020B0606020202030204" pitchFamily="34" charset="0"/>
                <a:cs typeface="+mn-cs"/>
              </a:rPr>
              <a:t> </a:t>
            </a:r>
            <a:r>
              <a:rPr lang="hr-HR" sz="1600" dirty="0">
                <a:solidFill>
                  <a:srgbClr val="5A5D5F"/>
                </a:solidFill>
                <a:latin typeface="Arial Narrow" panose="020B0606020202030204" pitchFamily="34" charset="0"/>
                <a:cs typeface="+mn-cs"/>
              </a:rPr>
              <a:t>EZG </a:t>
            </a:r>
            <a:r>
              <a:rPr lang="sr-Cyrl-CS" sz="1600" dirty="0">
                <a:solidFill>
                  <a:srgbClr val="5A5D5F"/>
                </a:solidFill>
                <a:latin typeface="Arial Narrow" panose="020B0606020202030204" pitchFamily="34" charset="0"/>
                <a:cs typeface="+mn-cs"/>
              </a:rPr>
              <a:t>i </a:t>
            </a:r>
            <a:r>
              <a:rPr lang="sr-Cyrl-CS" sz="1600" dirty="0" err="1">
                <a:solidFill>
                  <a:srgbClr val="5A5D5F"/>
                </a:solidFill>
                <a:latin typeface="Arial Narrow" panose="020B0606020202030204" pitchFamily="34" charset="0"/>
                <a:cs typeface="+mn-cs"/>
              </a:rPr>
              <a:t>raspodelu</a:t>
            </a:r>
            <a:r>
              <a:rPr lang="sr-Cyrl-CS" sz="1600" dirty="0">
                <a:solidFill>
                  <a:srgbClr val="5A5D5F"/>
                </a:solidFill>
                <a:latin typeface="Arial Narrow" panose="020B0606020202030204" pitchFamily="34" charset="0"/>
                <a:cs typeface="+mn-cs"/>
              </a:rPr>
              <a:t> </a:t>
            </a:r>
            <a:r>
              <a:rPr lang="sr-Cyrl-CS" sz="1600" dirty="0" err="1">
                <a:solidFill>
                  <a:srgbClr val="5A5D5F"/>
                </a:solidFill>
                <a:latin typeface="Arial Narrow" panose="020B0606020202030204" pitchFamily="34" charset="0"/>
                <a:cs typeface="+mn-cs"/>
              </a:rPr>
              <a:t>energije</a:t>
            </a:r>
            <a:r>
              <a:rPr lang="sr-Cyrl-CS" sz="1600" dirty="0">
                <a:solidFill>
                  <a:srgbClr val="5A5D5F"/>
                </a:solidFill>
                <a:latin typeface="Arial Narrow" panose="020B0606020202030204" pitchFamily="34" charset="0"/>
                <a:cs typeface="+mn-cs"/>
              </a:rPr>
              <a:t> </a:t>
            </a:r>
            <a:r>
              <a:rPr lang="sr-Cyrl-CS" sz="1600" dirty="0" err="1">
                <a:solidFill>
                  <a:srgbClr val="5A5D5F"/>
                </a:solidFill>
                <a:latin typeface="Arial Narrow" panose="020B0606020202030204" pitchFamily="34" charset="0"/>
                <a:cs typeface="+mn-cs"/>
              </a:rPr>
              <a:t>između</a:t>
            </a:r>
            <a:r>
              <a:rPr lang="sr-Cyrl-CS" sz="1600" dirty="0">
                <a:solidFill>
                  <a:srgbClr val="5A5D5F"/>
                </a:solidFill>
                <a:latin typeface="Arial Narrow" panose="020B0606020202030204" pitchFamily="34" charset="0"/>
                <a:cs typeface="+mn-cs"/>
              </a:rPr>
              <a:t> </a:t>
            </a:r>
            <a:r>
              <a:rPr lang="sr-Cyrl-CS" sz="1600" dirty="0" err="1">
                <a:solidFill>
                  <a:srgbClr val="5A5D5F"/>
                </a:solidFill>
                <a:latin typeface="Arial Narrow" panose="020B0606020202030204" pitchFamily="34" charset="0"/>
                <a:cs typeface="+mn-cs"/>
              </a:rPr>
              <a:t>članova</a:t>
            </a:r>
            <a:r>
              <a:rPr lang="sr-Cyrl-CS" sz="1600" dirty="0">
                <a:solidFill>
                  <a:srgbClr val="5A5D5F"/>
                </a:solidFill>
                <a:latin typeface="Arial Narrow" panose="020B0606020202030204" pitchFamily="34" charset="0"/>
                <a:cs typeface="+mn-cs"/>
              </a:rPr>
              <a:t>; </a:t>
            </a:r>
            <a:endParaRPr lang="hr-HR" sz="1600" dirty="0">
              <a:solidFill>
                <a:srgbClr val="5A5D5F"/>
              </a:solidFill>
              <a:latin typeface="Arial Narrow" panose="020B0606020202030204" pitchFamily="34" charset="0"/>
              <a:cs typeface="+mn-cs"/>
            </a:endParaRPr>
          </a:p>
          <a:p>
            <a:pPr marL="896938" indent="0" algn="just">
              <a:buFont typeface="Arial" panose="020B0604020202020204" pitchFamily="34" charset="0"/>
              <a:buNone/>
              <a:tabLst>
                <a:tab pos="1163638" algn="l"/>
              </a:tabLst>
              <a:defRPr/>
            </a:pPr>
            <a:r>
              <a:rPr lang="sr-Cyrl-CS" sz="1600" dirty="0">
                <a:solidFill>
                  <a:srgbClr val="5A5D5F"/>
                </a:solidFill>
                <a:latin typeface="Arial Narrow" panose="020B0606020202030204" pitchFamily="34" charset="0"/>
              </a:rPr>
              <a:t>8g) uslovi </a:t>
            </a:r>
            <a:r>
              <a:rPr lang="sr-Cyrl-CS" sz="1600" dirty="0" err="1">
                <a:solidFill>
                  <a:srgbClr val="5A5D5F"/>
                </a:solidFill>
                <a:latin typeface="Arial Narrow" panose="020B0606020202030204" pitchFamily="34" charset="0"/>
              </a:rPr>
              <a:t>za</a:t>
            </a:r>
            <a:r>
              <a:rPr lang="sr-Cyrl-CS" sz="1600" dirty="0">
                <a:solidFill>
                  <a:srgbClr val="5A5D5F"/>
                </a:solidFill>
                <a:latin typeface="Arial Narrow" panose="020B0606020202030204" pitchFamily="34" charset="0"/>
              </a:rPr>
              <a:t> </a:t>
            </a:r>
            <a:r>
              <a:rPr lang="sr-Cyrl-CS" sz="1600" dirty="0" err="1">
                <a:solidFill>
                  <a:srgbClr val="5A5D5F"/>
                </a:solidFill>
                <a:latin typeface="Arial Narrow" panose="020B0606020202030204" pitchFamily="34" charset="0"/>
              </a:rPr>
              <a:t>zaklјučenje</a:t>
            </a:r>
            <a:r>
              <a:rPr lang="sr-Cyrl-CS" sz="1600" dirty="0">
                <a:solidFill>
                  <a:srgbClr val="5A5D5F"/>
                </a:solidFill>
                <a:latin typeface="Arial Narrow" panose="020B0606020202030204" pitchFamily="34" charset="0"/>
              </a:rPr>
              <a:t> i </a:t>
            </a:r>
            <a:r>
              <a:rPr lang="sr-Cyrl-CS" sz="1600" dirty="0" err="1">
                <a:solidFill>
                  <a:srgbClr val="5A5D5F"/>
                </a:solidFill>
                <a:latin typeface="Arial Narrow" panose="020B0606020202030204" pitchFamily="34" charset="0"/>
              </a:rPr>
              <a:t>sadržina</a:t>
            </a:r>
            <a:r>
              <a:rPr lang="sr-Cyrl-CS" sz="1600" dirty="0">
                <a:solidFill>
                  <a:srgbClr val="5A5D5F"/>
                </a:solidFill>
                <a:latin typeface="Arial Narrow" panose="020B0606020202030204" pitchFamily="34" charset="0"/>
              </a:rPr>
              <a:t> </a:t>
            </a:r>
            <a:r>
              <a:rPr lang="sr-Cyrl-CS" sz="1600" dirty="0" err="1">
                <a:solidFill>
                  <a:srgbClr val="5A5D5F"/>
                </a:solidFill>
                <a:latin typeface="Arial Narrow" panose="020B0606020202030204" pitchFamily="34" charset="0"/>
              </a:rPr>
              <a:t>ugovora</a:t>
            </a:r>
            <a:r>
              <a:rPr lang="sr-Cyrl-CS" sz="1600" dirty="0">
                <a:solidFill>
                  <a:srgbClr val="5A5D5F"/>
                </a:solidFill>
                <a:latin typeface="Arial Narrow" panose="020B0606020202030204" pitchFamily="34" charset="0"/>
              </a:rPr>
              <a:t> o </a:t>
            </a:r>
            <a:r>
              <a:rPr lang="sr-Cyrl-CS" sz="1600" dirty="0" err="1">
                <a:solidFill>
                  <a:srgbClr val="5A5D5F"/>
                </a:solidFill>
                <a:latin typeface="Arial Narrow" panose="020B0606020202030204" pitchFamily="34" charset="0"/>
              </a:rPr>
              <a:t>osnivanju</a:t>
            </a:r>
            <a:r>
              <a:rPr lang="sr-Cyrl-CS" sz="1600" dirty="0">
                <a:solidFill>
                  <a:srgbClr val="5A5D5F"/>
                </a:solidFill>
                <a:latin typeface="Arial Narrow" panose="020B0606020202030204" pitchFamily="34" charset="0"/>
              </a:rPr>
              <a:t> </a:t>
            </a:r>
            <a:r>
              <a:rPr lang="hr-HR" sz="1600" dirty="0">
                <a:solidFill>
                  <a:srgbClr val="5A5D5F"/>
                </a:solidFill>
                <a:latin typeface="Arial Narrow" panose="020B0606020202030204" pitchFamily="34" charset="0"/>
              </a:rPr>
              <a:t>EZG</a:t>
            </a:r>
            <a:r>
              <a:rPr lang="sr-Cyrl-CS" sz="1600" dirty="0">
                <a:solidFill>
                  <a:srgbClr val="5A5D5F"/>
                </a:solidFill>
                <a:latin typeface="Arial Narrow" panose="020B0606020202030204" pitchFamily="34" charset="0"/>
              </a:rPr>
              <a:t>“ </a:t>
            </a:r>
            <a:endParaRPr lang="hr-HR" sz="1600" dirty="0">
              <a:solidFill>
                <a:srgbClr val="5A5D5F"/>
              </a:solidFill>
              <a:latin typeface="Arial Narrow" panose="020B0606020202030204" pitchFamily="34" charset="0"/>
            </a:endParaRPr>
          </a:p>
          <a:p>
            <a:pPr marL="0" indent="0">
              <a:buFont typeface="Arial" panose="020B0604020202020204" pitchFamily="34" charset="0"/>
              <a:buNone/>
              <a:defRPr/>
            </a:pPr>
            <a:r>
              <a:rPr lang="sr-Cyrl-CS" sz="2000" dirty="0">
                <a:solidFill>
                  <a:srgbClr val="5A5D5F"/>
                </a:solidFill>
                <a:latin typeface="Arial Narrow" panose="020B0606020202030204" pitchFamily="34" charset="0"/>
              </a:rPr>
              <a:t>. </a:t>
            </a:r>
            <a:endParaRPr lang="hr-HR" sz="2000" dirty="0">
              <a:solidFill>
                <a:srgbClr val="5A5D5F"/>
              </a:solidFill>
              <a:latin typeface="Arial Narrow" panose="020B0606020202030204" pitchFamily="34"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3F2EF846-DFE8-43FE-BC85-3C31FE91872D}"/>
              </a:ext>
            </a:extLst>
          </p:cNvPr>
          <p:cNvSpPr>
            <a:spLocks noGrp="1" noChangeArrowheads="1"/>
          </p:cNvSpPr>
          <p:nvPr>
            <p:ph type="title"/>
          </p:nvPr>
        </p:nvSpPr>
        <p:spPr bwMode="auto">
          <a:xfrm>
            <a:off x="503238" y="765175"/>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dirty="0" err="1"/>
              <a:t>Deljenje</a:t>
            </a:r>
            <a:r>
              <a:rPr lang="hr-HR" altLang="en-US" sz="2400" dirty="0"/>
              <a:t> EE u EZG </a:t>
            </a:r>
            <a:br>
              <a:rPr lang="hr-HR" altLang="en-US" sz="2400" dirty="0"/>
            </a:br>
            <a:r>
              <a:rPr lang="hr-HR" altLang="en-US" sz="2400" dirty="0"/>
              <a:t>(određivanje isporučene EE na OMM-u)</a:t>
            </a:r>
          </a:p>
        </p:txBody>
      </p:sp>
      <p:sp>
        <p:nvSpPr>
          <p:cNvPr id="44035" name="Slide Number Placeholder 4">
            <a:extLst>
              <a:ext uri="{FF2B5EF4-FFF2-40B4-BE49-F238E27FC236}">
                <a16:creationId xmlns:a16="http://schemas.microsoft.com/office/drawing/2014/main" id="{0683452E-1BAA-42B2-B04A-FFAA3AEB148E}"/>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B53EE60C-7040-4CEB-A05B-5E5F09BE3F34}" type="slidenum">
              <a:rPr lang="hr-HR" altLang="en-US" sz="1800" smtClean="0">
                <a:solidFill>
                  <a:schemeClr val="tx1"/>
                </a:solidFill>
                <a:latin typeface="Arial" panose="020B0604020202020204" pitchFamily="34" charset="0"/>
              </a:rPr>
              <a:pPr>
                <a:spcBef>
                  <a:spcPct val="0"/>
                </a:spcBef>
                <a:buFontTx/>
                <a:buNone/>
              </a:pPr>
              <a:t>26</a:t>
            </a:fld>
            <a:endParaRPr lang="hr-HR" altLang="en-US" sz="1800">
              <a:solidFill>
                <a:schemeClr val="tx1"/>
              </a:solidFill>
              <a:latin typeface="Arial" panose="020B0604020202020204" pitchFamily="34" charset="0"/>
            </a:endParaRPr>
          </a:p>
        </p:txBody>
      </p:sp>
      <p:pic>
        <p:nvPicPr>
          <p:cNvPr id="44036" name="Picture 3">
            <a:extLst>
              <a:ext uri="{FF2B5EF4-FFF2-40B4-BE49-F238E27FC236}">
                <a16:creationId xmlns:a16="http://schemas.microsoft.com/office/drawing/2014/main" id="{314136D9-EBE1-4C26-9A85-3889F641D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24038"/>
            <a:ext cx="4068763"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43E5E4E-3CA3-48F1-83C4-175F96C64B6E}"/>
              </a:ext>
            </a:extLst>
          </p:cNvPr>
          <p:cNvSpPr>
            <a:spLocks noGrp="1" noChangeArrowheads="1"/>
          </p:cNvSpPr>
          <p:nvPr>
            <p:ph type="title"/>
          </p:nvPr>
        </p:nvSpPr>
        <p:spPr bwMode="auto">
          <a:xfrm>
            <a:off x="457200" y="765175"/>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dirty="0" err="1"/>
              <a:t>Deljenje</a:t>
            </a:r>
            <a:r>
              <a:rPr lang="hr-HR" altLang="en-US" sz="2400" dirty="0"/>
              <a:t> energije - Statički ključ</a:t>
            </a:r>
          </a:p>
        </p:txBody>
      </p:sp>
      <p:sp>
        <p:nvSpPr>
          <p:cNvPr id="3" name="Content Placeholder 2">
            <a:extLst>
              <a:ext uri="{FF2B5EF4-FFF2-40B4-BE49-F238E27FC236}">
                <a16:creationId xmlns:a16="http://schemas.microsoft.com/office/drawing/2014/main" id="{76D58063-E923-49E6-A062-D6652C0DC113}"/>
              </a:ext>
            </a:extLst>
          </p:cNvPr>
          <p:cNvSpPr>
            <a:spLocks noGrp="1"/>
          </p:cNvSpPr>
          <p:nvPr>
            <p:ph idx="1"/>
          </p:nvPr>
        </p:nvSpPr>
        <p:spPr>
          <a:xfrm>
            <a:off x="711200" y="1677988"/>
            <a:ext cx="7721600" cy="3502025"/>
          </a:xfrm>
        </p:spPr>
        <p:txBody>
          <a:bodyPr/>
          <a:lstStyle/>
          <a:p>
            <a:pPr>
              <a:defRPr/>
            </a:pPr>
            <a:r>
              <a:rPr lang="hr-HR" sz="2000" dirty="0">
                <a:latin typeface="Arial Narrow" panose="020B0606020202030204" pitchFamily="34" charset="0"/>
              </a:rPr>
              <a:t>Baziran na jednakim </a:t>
            </a:r>
            <a:r>
              <a:rPr lang="hr-HR" sz="2000" dirty="0" err="1">
                <a:latin typeface="Arial Narrow" panose="020B0606020202030204" pitchFamily="34" charset="0"/>
              </a:rPr>
              <a:t>udelima</a:t>
            </a:r>
            <a:r>
              <a:rPr lang="hr-HR" sz="2000" dirty="0">
                <a:latin typeface="Arial Narrow" panose="020B0606020202030204" pitchFamily="34" charset="0"/>
              </a:rPr>
              <a:t> investicije – fiksni ključ koji se ne </a:t>
            </a:r>
            <a:r>
              <a:rPr lang="hr-HR" sz="2000" dirty="0" err="1">
                <a:latin typeface="Arial Narrow" panose="020B0606020202030204" pitchFamily="34" charset="0"/>
              </a:rPr>
              <a:t>menja</a:t>
            </a:r>
            <a:r>
              <a:rPr lang="hr-HR" sz="2000" dirty="0">
                <a:latin typeface="Arial Narrow" panose="020B0606020202030204" pitchFamily="34" charset="0"/>
              </a:rPr>
              <a:t> tokom </a:t>
            </a:r>
            <a:r>
              <a:rPr lang="hr-HR" sz="2000" dirty="0" err="1">
                <a:latin typeface="Arial Narrow" panose="020B0606020202030204" pitchFamily="34" charset="0"/>
              </a:rPr>
              <a:t>celog</a:t>
            </a:r>
            <a:r>
              <a:rPr lang="hr-HR" sz="2000" dirty="0">
                <a:latin typeface="Arial Narrow" panose="020B0606020202030204" pitchFamily="34" charset="0"/>
              </a:rPr>
              <a:t> perioda – svako </a:t>
            </a:r>
            <a:r>
              <a:rPr lang="hr-HR" sz="2000" dirty="0" err="1">
                <a:latin typeface="Arial Narrow" panose="020B0606020202030204" pitchFamily="34" charset="0"/>
              </a:rPr>
              <a:t>dobija</a:t>
            </a:r>
            <a:r>
              <a:rPr lang="hr-HR" sz="2000" dirty="0">
                <a:latin typeface="Arial Narrow" panose="020B0606020202030204" pitchFamily="34" charset="0"/>
              </a:rPr>
              <a:t> jednak </a:t>
            </a:r>
            <a:r>
              <a:rPr lang="hr-HR" sz="2000" dirty="0" err="1">
                <a:latin typeface="Arial Narrow" panose="020B0606020202030204" pitchFamily="34" charset="0"/>
              </a:rPr>
              <a:t>udeo</a:t>
            </a:r>
            <a:r>
              <a:rPr lang="hr-HR" sz="2000" dirty="0">
                <a:latin typeface="Arial Narrow" panose="020B0606020202030204" pitchFamily="34" charset="0"/>
              </a:rPr>
              <a:t> proizvedene električne energije</a:t>
            </a:r>
          </a:p>
          <a:p>
            <a:pPr>
              <a:defRPr/>
            </a:pPr>
            <a:r>
              <a:rPr lang="hr-HR" sz="2000" dirty="0">
                <a:latin typeface="Arial Narrow" panose="020B0606020202030204" pitchFamily="34" charset="0"/>
              </a:rPr>
              <a:t>Baziran na godišnjoj/</a:t>
            </a:r>
            <a:r>
              <a:rPr lang="hr-HR" sz="2000" dirty="0" err="1">
                <a:latin typeface="Arial Narrow" panose="020B0606020202030204" pitchFamily="34" charset="0"/>
              </a:rPr>
              <a:t>mesečnoj</a:t>
            </a:r>
            <a:r>
              <a:rPr lang="hr-HR" sz="2000" dirty="0">
                <a:latin typeface="Arial Narrow" panose="020B0606020202030204" pitchFamily="34" charset="0"/>
              </a:rPr>
              <a:t> potrošnji električne energije – </a:t>
            </a:r>
            <a:r>
              <a:rPr lang="hr-HR" sz="2000" dirty="0" err="1">
                <a:latin typeface="Arial Narrow" panose="020B0606020202030204" pitchFamily="34" charset="0"/>
              </a:rPr>
              <a:t>promenljiv</a:t>
            </a:r>
            <a:r>
              <a:rPr lang="hr-HR" sz="2000" dirty="0">
                <a:latin typeface="Arial Narrow" panose="020B0606020202030204" pitchFamily="34" charset="0"/>
              </a:rPr>
              <a:t> na </a:t>
            </a:r>
            <a:r>
              <a:rPr lang="hr-HR" sz="2000" dirty="0" err="1">
                <a:latin typeface="Arial Narrow" panose="020B0606020202030204" pitchFamily="34" charset="0"/>
              </a:rPr>
              <a:t>mesečnoj</a:t>
            </a:r>
            <a:r>
              <a:rPr lang="hr-HR" sz="2000" dirty="0">
                <a:latin typeface="Arial Narrow" panose="020B0606020202030204" pitchFamily="34" charset="0"/>
              </a:rPr>
              <a:t> ili godišnjoj bazi, međutim tokom obračunskog razdoblja je </a:t>
            </a:r>
            <a:r>
              <a:rPr lang="en-US" sz="2000" dirty="0" err="1">
                <a:latin typeface="Arial Narrow" panose="020B0606020202030204" pitchFamily="34" charset="0"/>
              </a:rPr>
              <a:t>fiks</a:t>
            </a:r>
            <a:r>
              <a:rPr lang="hr-HR" sz="2000" dirty="0" err="1">
                <a:latin typeface="Arial Narrow" panose="020B0606020202030204" pitchFamily="34" charset="0"/>
              </a:rPr>
              <a:t>an</a:t>
            </a:r>
            <a:endParaRPr lang="hr-HR" sz="2000" dirty="0">
              <a:latin typeface="Arial Narrow" panose="020B0606020202030204" pitchFamily="34" charset="0"/>
            </a:endParaRPr>
          </a:p>
          <a:p>
            <a:pPr>
              <a:defRPr/>
            </a:pPr>
            <a:r>
              <a:rPr lang="hr-HR" sz="2000" dirty="0">
                <a:latin typeface="Arial Narrow" panose="020B0606020202030204" pitchFamily="34" charset="0"/>
              </a:rPr>
              <a:t>Jednostavan za implementaciju i </a:t>
            </a:r>
            <a:r>
              <a:rPr lang="hr-HR" sz="2000" dirty="0" err="1">
                <a:latin typeface="Arial Narrow" panose="020B0606020202030204" pitchFamily="34" charset="0"/>
              </a:rPr>
              <a:t>razumevanje</a:t>
            </a:r>
            <a:endParaRPr lang="hr-HR" sz="2000" dirty="0">
              <a:latin typeface="Arial Narrow" panose="020B0606020202030204" pitchFamily="34" charset="0"/>
            </a:endParaRPr>
          </a:p>
          <a:p>
            <a:pPr>
              <a:defRPr/>
            </a:pPr>
            <a:r>
              <a:rPr lang="hr-HR" sz="2000" dirty="0">
                <a:latin typeface="Arial Narrow" panose="020B0606020202030204" pitchFamily="34" charset="0"/>
              </a:rPr>
              <a:t>Isplativ ako se višak energije od svakog pojedinog korisnika može prodati </a:t>
            </a:r>
            <a:r>
              <a:rPr lang="en-GB" sz="2000" dirty="0">
                <a:latin typeface="Arial Narrow" panose="020B0606020202030204" pitchFamily="34" charset="0"/>
              </a:rPr>
              <a:t>ostalim </a:t>
            </a:r>
            <a:r>
              <a:rPr lang="en-GB" sz="2000" dirty="0" err="1">
                <a:latin typeface="Arial Narrow" panose="020B0606020202030204" pitchFamily="34" charset="0"/>
              </a:rPr>
              <a:t>članovima</a:t>
            </a:r>
            <a:r>
              <a:rPr lang="en-GB" sz="2000" dirty="0">
                <a:latin typeface="Arial Narrow" panose="020B0606020202030204" pitchFamily="34" charset="0"/>
              </a:rPr>
              <a:t> </a:t>
            </a:r>
            <a:r>
              <a:rPr lang="hr-HR" sz="2000" dirty="0">
                <a:latin typeface="Arial Narrow" panose="020B0606020202030204" pitchFamily="34" charset="0"/>
              </a:rPr>
              <a:t>EZG, odnosno kumulativni višak </a:t>
            </a:r>
            <a:r>
              <a:rPr lang="hr-HR" sz="2000" dirty="0" err="1">
                <a:latin typeface="Arial Narrow" panose="020B0606020202030204" pitchFamily="34" charset="0"/>
              </a:rPr>
              <a:t>snabdevaču</a:t>
            </a:r>
            <a:r>
              <a:rPr lang="hr-HR" sz="2000" dirty="0">
                <a:latin typeface="Arial Narrow" panose="020B0606020202030204" pitchFamily="34" charset="0"/>
              </a:rPr>
              <a:t> od čega se stvara dodatni profit</a:t>
            </a:r>
            <a:endParaRPr lang="en-US" sz="2000" dirty="0">
              <a:latin typeface="Arial Narrow" panose="020B0606020202030204" pitchFamily="34" charset="0"/>
            </a:endParaRPr>
          </a:p>
          <a:p>
            <a:pPr marL="0" indent="0">
              <a:buFont typeface="Arial" panose="020B0604020202020204" pitchFamily="34" charset="0"/>
              <a:buNone/>
              <a:defRPr/>
            </a:pPr>
            <a:endParaRPr lang="hr-HR" sz="2000" dirty="0">
              <a:latin typeface="Arial Narrow" panose="020B0606020202030204" pitchFamily="34" charset="0"/>
            </a:endParaRPr>
          </a:p>
          <a:p>
            <a:pPr marL="342900" lvl="1" indent="0">
              <a:buFont typeface="Arial" panose="020B0604020202020204" pitchFamily="34" charset="0"/>
              <a:buNone/>
              <a:defRPr/>
            </a:pPr>
            <a:endParaRPr lang="en-US" dirty="0">
              <a:latin typeface="Arial Narrow" panose="020B0606020202030204" pitchFamily="34" charset="0"/>
            </a:endParaRPr>
          </a:p>
          <a:p>
            <a:pPr>
              <a:defRPr/>
            </a:pPr>
            <a:endParaRPr lang="en-US" sz="2000" dirty="0">
              <a:latin typeface="Arial Narrow" panose="020B0606020202030204" pitchFamily="34"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7B8DDA5-4B4D-4E01-A781-F54E61C3CF0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dirty="0" err="1"/>
              <a:t>Raspodela</a:t>
            </a:r>
            <a:r>
              <a:rPr lang="hr-HR" altLang="en-US" sz="2400" dirty="0"/>
              <a:t> viška energije</a:t>
            </a:r>
            <a:r>
              <a:rPr lang="en-US" altLang="en-US" sz="2400" dirty="0"/>
              <a:t> – </a:t>
            </a:r>
            <a:r>
              <a:rPr lang="hr-HR" altLang="en-US" sz="2400" dirty="0"/>
              <a:t>svima jednaka količina energije</a:t>
            </a:r>
          </a:p>
        </p:txBody>
      </p:sp>
      <p:sp>
        <p:nvSpPr>
          <p:cNvPr id="3" name="Content Placeholder 2">
            <a:extLst>
              <a:ext uri="{FF2B5EF4-FFF2-40B4-BE49-F238E27FC236}">
                <a16:creationId xmlns:a16="http://schemas.microsoft.com/office/drawing/2014/main" id="{E50FCC11-3EB4-4D12-98A5-7DF27E0A6B5B}"/>
              </a:ext>
            </a:extLst>
          </p:cNvPr>
          <p:cNvSpPr>
            <a:spLocks noGrp="1"/>
          </p:cNvSpPr>
          <p:nvPr>
            <p:ph idx="1"/>
          </p:nvPr>
        </p:nvSpPr>
        <p:spPr/>
        <p:txBody>
          <a:bodyPr/>
          <a:lstStyle/>
          <a:p>
            <a:pPr marL="0" indent="0">
              <a:buFont typeface="Arial" panose="020B0604020202020204" pitchFamily="34" charset="0"/>
              <a:buNone/>
              <a:defRPr/>
            </a:pPr>
            <a:endParaRPr lang="en-US" dirty="0"/>
          </a:p>
          <a:p>
            <a:pPr>
              <a:defRPr/>
            </a:pPr>
            <a:endParaRPr lang="en-US" dirty="0"/>
          </a:p>
        </p:txBody>
      </p:sp>
      <p:pic>
        <p:nvPicPr>
          <p:cNvPr id="46084" name="Picture 9">
            <a:extLst>
              <a:ext uri="{FF2B5EF4-FFF2-40B4-BE49-F238E27FC236}">
                <a16:creationId xmlns:a16="http://schemas.microsoft.com/office/drawing/2014/main" id="{D9E12E9F-9F63-4E27-81E7-6D8149175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775"/>
            <a:ext cx="853122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1838E0A-F1A7-4D91-9F30-C1245A3A528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dirty="0"/>
              <a:t>Varijabilni ključ </a:t>
            </a:r>
            <a:r>
              <a:rPr lang="hr-HR" altLang="en-US" sz="2400" dirty="0" err="1"/>
              <a:t>podele</a:t>
            </a:r>
            <a:endParaRPr lang="hr-HR" altLang="en-US" sz="2400" dirty="0"/>
          </a:p>
        </p:txBody>
      </p:sp>
      <p:sp>
        <p:nvSpPr>
          <p:cNvPr id="47107" name="Content Placeholder 2">
            <a:extLst>
              <a:ext uri="{FF2B5EF4-FFF2-40B4-BE49-F238E27FC236}">
                <a16:creationId xmlns:a16="http://schemas.microsoft.com/office/drawing/2014/main" id="{D7D270F3-0084-4D3F-AD47-AA0374B20798}"/>
              </a:ext>
            </a:extLst>
          </p:cNvPr>
          <p:cNvSpPr>
            <a:spLocks noGrp="1"/>
          </p:cNvSpPr>
          <p:nvPr>
            <p:ph idx="1"/>
          </p:nvPr>
        </p:nvSpPr>
        <p:spPr>
          <a:xfrm>
            <a:off x="369888" y="1052513"/>
            <a:ext cx="8532812" cy="1033462"/>
          </a:xfrm>
        </p:spPr>
        <p:txBody>
          <a:bodyPr/>
          <a:lstStyle/>
          <a:p>
            <a:pPr marL="263525" indent="-263525"/>
            <a:r>
              <a:rPr lang="hr-HR" altLang="en-US" sz="2000" dirty="0">
                <a:latin typeface="Arial Narrow" panose="020B0606020202030204" pitchFamily="34" charset="0"/>
              </a:rPr>
              <a:t>Optimalna </a:t>
            </a:r>
            <a:r>
              <a:rPr lang="hr-HR" altLang="en-US" sz="2000" dirty="0" err="1">
                <a:latin typeface="Arial Narrow" panose="020B0606020202030204" pitchFamily="34" charset="0"/>
              </a:rPr>
              <a:t>raspodela</a:t>
            </a:r>
            <a:r>
              <a:rPr lang="hr-HR" altLang="en-US" sz="2000" dirty="0">
                <a:latin typeface="Arial Narrow" panose="020B0606020202030204" pitchFamily="34" charset="0"/>
              </a:rPr>
              <a:t> energije u svakom vremenskom intervalu</a:t>
            </a:r>
          </a:p>
          <a:p>
            <a:pPr marL="263525" indent="-263525"/>
            <a:r>
              <a:rPr lang="hr-HR" altLang="en-US" sz="2000" dirty="0">
                <a:latin typeface="Arial Narrow" panose="020B0606020202030204" pitchFamily="34" charset="0"/>
              </a:rPr>
              <a:t>Iznos investicije nije direktno povezan sa shemom </a:t>
            </a:r>
            <a:r>
              <a:rPr lang="hr-HR" altLang="en-US" sz="2000" dirty="0" err="1">
                <a:latin typeface="Arial Narrow" panose="020B0606020202030204" pitchFamily="34" charset="0"/>
              </a:rPr>
              <a:t>deljenja</a:t>
            </a:r>
            <a:endParaRPr lang="hr-HR" altLang="en-US" sz="2000" dirty="0">
              <a:latin typeface="Arial Narrow" panose="020B0606020202030204" pitchFamily="34" charset="0"/>
            </a:endParaRPr>
          </a:p>
          <a:p>
            <a:pPr marL="263525" indent="-263525"/>
            <a:r>
              <a:rPr lang="hr-HR" altLang="en-US" sz="2000" dirty="0">
                <a:latin typeface="Arial Narrow" panose="020B0606020202030204" pitchFamily="34" charset="0"/>
                <a:cs typeface="Times New Roman" panose="02020603050405020304" pitchFamily="18" charset="0"/>
              </a:rPr>
              <a:t>Primer </a:t>
            </a:r>
            <a:r>
              <a:rPr lang="hr-HR" altLang="en-US" sz="2000" dirty="0">
                <a:solidFill>
                  <a:srgbClr val="FF0000"/>
                </a:solidFill>
                <a:latin typeface="Arial Narrow" panose="020B0606020202030204" pitchFamily="34" charset="0"/>
                <a:cs typeface="Times New Roman" panose="02020603050405020304" pitchFamily="18" charset="0"/>
              </a:rPr>
              <a:t>Španije</a:t>
            </a:r>
            <a:r>
              <a:rPr lang="hr-HR" altLang="en-US" sz="2000" dirty="0">
                <a:latin typeface="Arial Narrow" panose="020B0606020202030204" pitchFamily="34" charset="0"/>
                <a:cs typeface="Times New Roman" panose="02020603050405020304" pitchFamily="18" charset="0"/>
              </a:rPr>
              <a:t>: </a:t>
            </a:r>
            <a:r>
              <a:rPr lang="hr-HR" altLang="en-US" sz="2000" dirty="0" err="1">
                <a:latin typeface="Arial Narrow" panose="020B0606020202030204" pitchFamily="34" charset="0"/>
                <a:cs typeface="Times New Roman" panose="02020603050405020304" pitchFamily="18" charset="0"/>
              </a:rPr>
              <a:t>vrednosti</a:t>
            </a:r>
            <a:r>
              <a:rPr lang="hr-HR" altLang="en-US" sz="2000" dirty="0">
                <a:latin typeface="Arial Narrow" panose="020B0606020202030204" pitchFamily="34" charset="0"/>
                <a:cs typeface="Times New Roman" panose="02020603050405020304" pitchFamily="18" charset="0"/>
              </a:rPr>
              <a:t> koeficijenata mogu se odrediti na temelju energetskih </a:t>
            </a:r>
            <a:r>
              <a:rPr lang="hr-HR" altLang="en-US" sz="2000" dirty="0" err="1">
                <a:latin typeface="Arial Narrow" panose="020B0606020202030204" pitchFamily="34" charset="0"/>
                <a:cs typeface="Times New Roman" panose="02020603050405020304" pitchFamily="18" charset="0"/>
              </a:rPr>
              <a:t>zahteva</a:t>
            </a:r>
            <a:r>
              <a:rPr lang="hr-HR" altLang="en-US" sz="2000" dirty="0">
                <a:latin typeface="Arial Narrow" panose="020B0606020202030204" pitchFamily="34" charset="0"/>
                <a:cs typeface="Times New Roman" panose="02020603050405020304" pitchFamily="18" charset="0"/>
              </a:rPr>
              <a:t>, </a:t>
            </a:r>
            <a:r>
              <a:rPr lang="hr-HR" altLang="en-US" sz="2000" dirty="0" err="1">
                <a:latin typeface="Arial Narrow" panose="020B0606020202030204" pitchFamily="34" charset="0"/>
                <a:cs typeface="Times New Roman" panose="02020603050405020304" pitchFamily="18" charset="0"/>
              </a:rPr>
              <a:t>finansijskog</a:t>
            </a:r>
            <a:r>
              <a:rPr lang="hr-HR" altLang="en-US" sz="2000" dirty="0">
                <a:latin typeface="Arial Narrow" panose="020B0606020202030204" pitchFamily="34" charset="0"/>
                <a:cs typeface="Times New Roman" panose="02020603050405020304" pitchFamily="18" charset="0"/>
              </a:rPr>
              <a:t> doprinosa u investiciji u proizvodno postrojenje, ili na temelju bilo kojeg </a:t>
            </a:r>
            <a:r>
              <a:rPr lang="hr-HR" altLang="en-US" sz="2000" dirty="0" err="1">
                <a:latin typeface="Arial Narrow" panose="020B0606020202030204" pitchFamily="34" charset="0"/>
                <a:cs typeface="Times New Roman" panose="02020603050405020304" pitchFamily="18" charset="0"/>
              </a:rPr>
              <a:t>unapred</a:t>
            </a:r>
            <a:r>
              <a:rPr lang="hr-HR" altLang="en-US" sz="2000" dirty="0">
                <a:latin typeface="Arial Narrow" panose="020B0606020202030204" pitchFamily="34" charset="0"/>
                <a:cs typeface="Times New Roman" panose="02020603050405020304" pitchFamily="18" charset="0"/>
              </a:rPr>
              <a:t> utvrđenog i usuglašenog </a:t>
            </a:r>
            <a:r>
              <a:rPr lang="hr-HR" altLang="en-US" sz="2000" dirty="0" err="1">
                <a:latin typeface="Arial Narrow" panose="020B0606020202030204" pitchFamily="34" charset="0"/>
                <a:cs typeface="Times New Roman" panose="02020603050405020304" pitchFamily="18" charset="0"/>
              </a:rPr>
              <a:t>kriterijuma</a:t>
            </a:r>
            <a:r>
              <a:rPr lang="hr-HR" altLang="en-US" sz="2000" dirty="0">
                <a:latin typeface="Arial Narrow" panose="020B0606020202030204" pitchFamily="34" charset="0"/>
                <a:cs typeface="Times New Roman" panose="02020603050405020304" pitchFamily="18" charset="0"/>
              </a:rPr>
              <a:t>. </a:t>
            </a:r>
          </a:p>
          <a:p>
            <a:pPr marL="263525" indent="-263525"/>
            <a:r>
              <a:rPr lang="hr-HR" altLang="en-US" sz="2000" dirty="0">
                <a:latin typeface="Arial Narrow" panose="020B0606020202030204" pitchFamily="34" charset="0"/>
                <a:cs typeface="Times New Roman" panose="02020603050405020304" pitchFamily="18" charset="0"/>
              </a:rPr>
              <a:t>U </a:t>
            </a:r>
            <a:r>
              <a:rPr lang="hr-HR" altLang="en-US" sz="2000" dirty="0">
                <a:solidFill>
                  <a:srgbClr val="FF0000"/>
                </a:solidFill>
                <a:latin typeface="Arial Narrow" panose="020B0606020202030204" pitchFamily="34" charset="0"/>
                <a:cs typeface="Times New Roman" panose="02020603050405020304" pitchFamily="18" charset="0"/>
              </a:rPr>
              <a:t>Austriji</a:t>
            </a:r>
            <a:r>
              <a:rPr lang="hr-HR" altLang="en-US" sz="2000" dirty="0">
                <a:latin typeface="Arial Narrow" panose="020B0606020202030204" pitchFamily="34" charset="0"/>
                <a:cs typeface="Times New Roman" panose="02020603050405020304" pitchFamily="18" charset="0"/>
              </a:rPr>
              <a:t> ključ za </a:t>
            </a:r>
            <a:r>
              <a:rPr lang="hr-HR" altLang="en-US" sz="2000" dirty="0" err="1">
                <a:latin typeface="Arial Narrow" panose="020B0606020202030204" pitchFamily="34" charset="0"/>
                <a:cs typeface="Times New Roman" panose="02020603050405020304" pitchFamily="18" charset="0"/>
              </a:rPr>
              <a:t>deljenje</a:t>
            </a:r>
            <a:r>
              <a:rPr lang="hr-HR" altLang="en-US" sz="2000" dirty="0">
                <a:latin typeface="Arial Narrow" panose="020B0606020202030204" pitchFamily="34" charset="0"/>
                <a:cs typeface="Times New Roman" panose="02020603050405020304" pitchFamily="18" charset="0"/>
              </a:rPr>
              <a:t> energije nije </a:t>
            </a:r>
            <a:r>
              <a:rPr lang="hr-HR" altLang="en-US" sz="2000" dirty="0" err="1">
                <a:latin typeface="Arial Narrow" panose="020B0606020202030204" pitchFamily="34" charset="0"/>
                <a:cs typeface="Times New Roman" panose="02020603050405020304" pitchFamily="18" charset="0"/>
              </a:rPr>
              <a:t>definisan</a:t>
            </a:r>
            <a:r>
              <a:rPr lang="hr-HR" altLang="en-US" sz="2000" dirty="0">
                <a:latin typeface="Arial Narrow" panose="020B0606020202030204" pitchFamily="34" charset="0"/>
                <a:cs typeface="Times New Roman" panose="02020603050405020304" pitchFamily="18" charset="0"/>
              </a:rPr>
              <a:t> i dogovoren </a:t>
            </a:r>
            <a:r>
              <a:rPr lang="hr-HR" altLang="en-US" sz="2000" dirty="0" err="1">
                <a:latin typeface="Arial Narrow" panose="020B0606020202030204" pitchFamily="34" charset="0"/>
                <a:cs typeface="Times New Roman" panose="02020603050405020304" pitchFamily="18" charset="0"/>
              </a:rPr>
              <a:t>unapred</a:t>
            </a:r>
            <a:r>
              <a:rPr lang="hr-HR" altLang="en-US" sz="2000" dirty="0">
                <a:latin typeface="Arial Narrow" panose="020B0606020202030204" pitchFamily="34" charset="0"/>
                <a:cs typeface="Times New Roman" panose="02020603050405020304" pitchFamily="18" charset="0"/>
              </a:rPr>
              <a:t>, već on putem formule optimalno </a:t>
            </a:r>
            <a:r>
              <a:rPr lang="hr-HR" altLang="en-US" sz="2000" dirty="0" err="1">
                <a:latin typeface="Arial Narrow" panose="020B0606020202030204" pitchFamily="34" charset="0"/>
                <a:cs typeface="Times New Roman" panose="02020603050405020304" pitchFamily="18" charset="0"/>
              </a:rPr>
              <a:t>raspodeljuje</a:t>
            </a:r>
            <a:r>
              <a:rPr lang="hr-HR" altLang="en-US" sz="2000" dirty="0">
                <a:latin typeface="Arial Narrow" panose="020B0606020202030204" pitchFamily="34" charset="0"/>
                <a:cs typeface="Times New Roman" panose="02020603050405020304" pitchFamily="18" charset="0"/>
              </a:rPr>
              <a:t> proizvedenu električnu energiju na temelju </a:t>
            </a:r>
            <a:r>
              <a:rPr lang="hr-HR" altLang="en-US" sz="2000" dirty="0" err="1">
                <a:latin typeface="Arial Narrow" panose="020B0606020202030204" pitchFamily="34" charset="0"/>
                <a:cs typeface="Times New Roman" panose="02020603050405020304" pitchFamily="18" charset="0"/>
              </a:rPr>
              <a:t>udela</a:t>
            </a:r>
            <a:r>
              <a:rPr lang="hr-HR" altLang="en-US" sz="2000" dirty="0">
                <a:latin typeface="Arial Narrow" panose="020B0606020202030204" pitchFamily="34" charset="0"/>
                <a:cs typeface="Times New Roman" panose="02020603050405020304" pitchFamily="18" charset="0"/>
              </a:rPr>
              <a:t> potrošnje pojedinog OMM-a ukupnoj potrošnji u svakom 15-min vremenskom intervalu</a:t>
            </a:r>
            <a:endParaRPr lang="hr-HR" altLang="en-US" sz="2000" dirty="0">
              <a:latin typeface="Arial Narrow" panose="020B0606020202030204" pitchFamily="34" charset="0"/>
            </a:endParaRPr>
          </a:p>
          <a:p>
            <a:pPr marL="263525" indent="-263525">
              <a:buFont typeface="Arial" panose="020B0604020202020204" pitchFamily="34" charset="0"/>
              <a:buNone/>
            </a:pPr>
            <a:endParaRPr lang="en-US" altLang="en-US" sz="2000" dirty="0"/>
          </a:p>
        </p:txBody>
      </p:sp>
      <p:pic>
        <p:nvPicPr>
          <p:cNvPr id="47108" name="Picture 5">
            <a:extLst>
              <a:ext uri="{FF2B5EF4-FFF2-40B4-BE49-F238E27FC236}">
                <a16:creationId xmlns:a16="http://schemas.microsoft.com/office/drawing/2014/main" id="{3A188BE2-3803-4E22-937A-23DFD6C60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860800"/>
            <a:ext cx="8316912"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B6268F-C9F6-4033-A9F7-9FBAB83314B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t>Agenda</a:t>
            </a:r>
            <a:endParaRPr lang="en-GB" altLang="en-US"/>
          </a:p>
        </p:txBody>
      </p:sp>
      <p:graphicFrame>
        <p:nvGraphicFramePr>
          <p:cNvPr id="4" name="Table 3">
            <a:extLst>
              <a:ext uri="{FF2B5EF4-FFF2-40B4-BE49-F238E27FC236}">
                <a16:creationId xmlns:a16="http://schemas.microsoft.com/office/drawing/2014/main" id="{C877C769-7302-4BC9-A3E5-44A929E0C230}"/>
              </a:ext>
            </a:extLst>
          </p:cNvPr>
          <p:cNvGraphicFramePr>
            <a:graphicFrameLocks noGrp="1"/>
          </p:cNvGraphicFramePr>
          <p:nvPr>
            <p:extLst>
              <p:ext uri="{D42A27DB-BD31-4B8C-83A1-F6EECF244321}">
                <p14:modId xmlns:p14="http://schemas.microsoft.com/office/powerpoint/2010/main" val="1882587038"/>
              </p:ext>
            </p:extLst>
          </p:nvPr>
        </p:nvGraphicFramePr>
        <p:xfrm>
          <a:off x="827088" y="1700213"/>
          <a:ext cx="7489825" cy="4602162"/>
        </p:xfrm>
        <a:graphic>
          <a:graphicData uri="http://schemas.openxmlformats.org/drawingml/2006/table">
            <a:tbl>
              <a:tblPr>
                <a:tableStyleId>{5C22544A-7EE6-4342-B048-85BDC9FD1C3A}</a:tableStyleId>
              </a:tblPr>
              <a:tblGrid>
                <a:gridCol w="1114170">
                  <a:extLst>
                    <a:ext uri="{9D8B030D-6E8A-4147-A177-3AD203B41FA5}">
                      <a16:colId xmlns:a16="http://schemas.microsoft.com/office/drawing/2014/main" val="20000"/>
                    </a:ext>
                  </a:extLst>
                </a:gridCol>
                <a:gridCol w="6375655">
                  <a:extLst>
                    <a:ext uri="{9D8B030D-6E8A-4147-A177-3AD203B41FA5}">
                      <a16:colId xmlns:a16="http://schemas.microsoft.com/office/drawing/2014/main" val="20001"/>
                    </a:ext>
                  </a:extLst>
                </a:gridCol>
              </a:tblGrid>
              <a:tr h="917957">
                <a:tc>
                  <a:txBody>
                    <a:bodyPr/>
                    <a:lstStyle/>
                    <a:p>
                      <a:pPr algn="ctr">
                        <a:lnSpc>
                          <a:spcPct val="115000"/>
                        </a:lnSpc>
                        <a:spcBef>
                          <a:spcPts val="600"/>
                        </a:spcBef>
                        <a:spcAft>
                          <a:spcPts val="600"/>
                        </a:spcAft>
                      </a:pPr>
                      <a:r>
                        <a:rPr lang="en-GB" sz="1400" dirty="0">
                          <a:effectLst/>
                        </a:rPr>
                        <a:t>9.45 – 10.15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2" marR="0" marT="0" marB="0" anchor="ctr"/>
                </a:tc>
                <a:tc>
                  <a:txBody>
                    <a:bodyPr/>
                    <a:lstStyle/>
                    <a:p>
                      <a:pPr marL="88900" indent="0">
                        <a:lnSpc>
                          <a:spcPct val="115000"/>
                        </a:lnSpc>
                        <a:spcAft>
                          <a:spcPts val="1000"/>
                        </a:spcAft>
                      </a:pPr>
                      <a:r>
                        <a:rPr lang="en-GB" sz="1800" dirty="0">
                          <a:effectLst/>
                        </a:rPr>
                        <a:t> </a:t>
                      </a:r>
                      <a:r>
                        <a:rPr lang="sr-Latn-RS" sz="1800" dirty="0">
                          <a:effectLst/>
                        </a:rPr>
                        <a:t>Aktivni kupac i usluge fleksibilnosti na strani potrošnje u kontekstu Direktive (EU) 2019/944 (SNKE Ivona </a:t>
                      </a:r>
                      <a:r>
                        <a:rPr lang="sr-Latn-RS" sz="1800" dirty="0" err="1">
                          <a:effectLst/>
                        </a:rPr>
                        <a:t>Štritof</a:t>
                      </a:r>
                      <a:r>
                        <a:rPr lang="sr-Latn-RS" sz="1800" dirty="0">
                          <a:effectLst/>
                        </a:rPr>
                        <a:t>)</a:t>
                      </a:r>
                      <a:endParaRPr lang="en-GB" sz="1800"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2" marR="0" marT="0" marB="0" anchor="ctr"/>
                </a:tc>
                <a:extLst>
                  <a:ext uri="{0D108BD9-81ED-4DB2-BD59-A6C34878D82A}">
                    <a16:rowId xmlns:a16="http://schemas.microsoft.com/office/drawing/2014/main" val="10000"/>
                  </a:ext>
                </a:extLst>
              </a:tr>
              <a:tr h="917957">
                <a:tc>
                  <a:txBody>
                    <a:bodyPr/>
                    <a:lstStyle/>
                    <a:p>
                      <a:pPr algn="ctr">
                        <a:lnSpc>
                          <a:spcPct val="115000"/>
                        </a:lnSpc>
                        <a:spcBef>
                          <a:spcPts val="600"/>
                        </a:spcBef>
                        <a:spcAft>
                          <a:spcPts val="600"/>
                        </a:spcAft>
                      </a:pPr>
                      <a:r>
                        <a:rPr lang="en-GB" sz="1400">
                          <a:effectLst/>
                        </a:rPr>
                        <a:t>10.15 – 10.45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782" marR="0" marT="0" marB="0" anchor="ctr"/>
                </a:tc>
                <a:tc>
                  <a:txBody>
                    <a:bodyPr/>
                    <a:lstStyle/>
                    <a:p>
                      <a:pPr marL="88900" indent="0">
                        <a:lnSpc>
                          <a:spcPct val="115000"/>
                        </a:lnSpc>
                        <a:spcAft>
                          <a:spcPts val="1000"/>
                        </a:spcAft>
                      </a:pPr>
                      <a:r>
                        <a:rPr lang="sr-Latn-RS" sz="1800" dirty="0">
                          <a:effectLst/>
                        </a:rPr>
                        <a:t> Transpozicija odredbi Direktive (EU) 2019/944 u predlog Zakon</a:t>
                      </a:r>
                      <a:r>
                        <a:rPr lang="en-US" sz="1800" dirty="0">
                          <a:effectLst/>
                        </a:rPr>
                        <a:t>a</a:t>
                      </a:r>
                      <a:r>
                        <a:rPr lang="sr-Latn-RS" sz="1800" dirty="0">
                          <a:effectLst/>
                        </a:rPr>
                        <a:t> o izmenama i dopunama Zakona o energetici (SNKE Ivona </a:t>
                      </a:r>
                      <a:r>
                        <a:rPr lang="sr-Latn-RS" sz="1800" dirty="0" err="1">
                          <a:effectLst/>
                        </a:rPr>
                        <a:t>Štritof</a:t>
                      </a:r>
                      <a:r>
                        <a:rPr lang="sr-Latn-RS" sz="1800" dirty="0">
                          <a:effectLst/>
                        </a:rPr>
                        <a:t>)</a:t>
                      </a:r>
                      <a:endParaRPr lang="en-GB" sz="1800"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2" marR="0" marT="0" marB="0" anchor="ctr"/>
                </a:tc>
                <a:extLst>
                  <a:ext uri="{0D108BD9-81ED-4DB2-BD59-A6C34878D82A}">
                    <a16:rowId xmlns:a16="http://schemas.microsoft.com/office/drawing/2014/main" val="10001"/>
                  </a:ext>
                </a:extLst>
              </a:tr>
              <a:tr h="857565">
                <a:tc>
                  <a:txBody>
                    <a:bodyPr/>
                    <a:lstStyle/>
                    <a:p>
                      <a:pPr algn="ctr">
                        <a:lnSpc>
                          <a:spcPct val="115000"/>
                        </a:lnSpc>
                        <a:spcBef>
                          <a:spcPts val="600"/>
                        </a:spcBef>
                        <a:spcAft>
                          <a:spcPts val="600"/>
                        </a:spcAft>
                      </a:pPr>
                      <a:r>
                        <a:rPr lang="en-GB" sz="1400">
                          <a:effectLst/>
                        </a:rPr>
                        <a:t>10.45 – 11.00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782" marR="0" marT="0" marB="0" anchor="ctr"/>
                </a:tc>
                <a:tc>
                  <a:txBody>
                    <a:bodyPr/>
                    <a:lstStyle/>
                    <a:p>
                      <a:pPr marL="914400" indent="-825500">
                        <a:lnSpc>
                          <a:spcPct val="115000"/>
                        </a:lnSpc>
                        <a:spcAft>
                          <a:spcPts val="1000"/>
                        </a:spcAft>
                      </a:pPr>
                      <a:r>
                        <a:rPr lang="sr-Latn-RS" sz="1800" dirty="0">
                          <a:effectLst/>
                        </a:rPr>
                        <a:t>Pauza za ka</a:t>
                      </a:r>
                      <a:r>
                        <a:rPr lang="en-US" sz="1800" dirty="0">
                          <a:effectLst/>
                        </a:rPr>
                        <a:t>fu</a:t>
                      </a:r>
                      <a:endParaRPr lang="en-GB" sz="1800"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2" marR="0" marT="0" marB="0" anchor="ctr"/>
                </a:tc>
                <a:extLst>
                  <a:ext uri="{0D108BD9-81ED-4DB2-BD59-A6C34878D82A}">
                    <a16:rowId xmlns:a16="http://schemas.microsoft.com/office/drawing/2014/main" val="10002"/>
                  </a:ext>
                </a:extLst>
              </a:tr>
              <a:tr h="982375">
                <a:tc>
                  <a:txBody>
                    <a:bodyPr/>
                    <a:lstStyle/>
                    <a:p>
                      <a:pPr algn="ctr">
                        <a:lnSpc>
                          <a:spcPct val="115000"/>
                        </a:lnSpc>
                        <a:spcBef>
                          <a:spcPts val="600"/>
                        </a:spcBef>
                        <a:spcAft>
                          <a:spcPts val="1000"/>
                        </a:spcAft>
                      </a:pPr>
                      <a:r>
                        <a:rPr lang="en-GB" sz="1400">
                          <a:effectLst/>
                        </a:rPr>
                        <a:t>11.00 – 11.30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7782" marR="0" marT="0" marB="0" anchor="ctr"/>
                </a:tc>
                <a:tc>
                  <a:txBody>
                    <a:bodyPr/>
                    <a:lstStyle/>
                    <a:p>
                      <a:pPr marL="88900" indent="0">
                        <a:lnSpc>
                          <a:spcPct val="115000"/>
                        </a:lnSpc>
                        <a:spcAft>
                          <a:spcPts val="1000"/>
                        </a:spcAft>
                      </a:pPr>
                      <a:r>
                        <a:rPr lang="sr-Latn-RS" sz="1800" dirty="0">
                          <a:effectLst/>
                        </a:rPr>
                        <a:t>Predu</a:t>
                      </a:r>
                      <a:r>
                        <a:rPr lang="en-US" sz="1800" dirty="0" err="1">
                          <a:effectLst/>
                        </a:rPr>
                        <a:t>slovi</a:t>
                      </a:r>
                      <a:r>
                        <a:rPr lang="sr-Latn-RS" sz="1800" dirty="0">
                          <a:effectLst/>
                        </a:rPr>
                        <a:t> za mogućnost pružanja usluga fleksibilnosti od strane aktivnog kupca s aspekta operatora prenosnog sistema (rasprava)</a:t>
                      </a:r>
                      <a:endParaRPr lang="en-GB" sz="1800"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2" marR="0" marT="0" marB="0" anchor="ctr"/>
                </a:tc>
                <a:extLst>
                  <a:ext uri="{0D108BD9-81ED-4DB2-BD59-A6C34878D82A}">
                    <a16:rowId xmlns:a16="http://schemas.microsoft.com/office/drawing/2014/main" val="10003"/>
                  </a:ext>
                </a:extLst>
              </a:tr>
              <a:tr h="926308">
                <a:tc>
                  <a:txBody>
                    <a:bodyPr/>
                    <a:lstStyle/>
                    <a:p>
                      <a:pPr algn="ctr">
                        <a:lnSpc>
                          <a:spcPct val="115000"/>
                        </a:lnSpc>
                        <a:spcBef>
                          <a:spcPts val="600"/>
                        </a:spcBef>
                        <a:spcAft>
                          <a:spcPts val="600"/>
                        </a:spcAft>
                      </a:pPr>
                      <a:r>
                        <a:rPr lang="en-GB" sz="1400" dirty="0">
                          <a:effectLst/>
                        </a:rPr>
                        <a:t>11.30 – 12.00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2" marR="0" marT="0" marB="0" anchor="ctr"/>
                </a:tc>
                <a:tc>
                  <a:txBody>
                    <a:bodyPr/>
                    <a:lstStyle/>
                    <a:p>
                      <a:pPr marL="88900" indent="0" algn="just">
                        <a:lnSpc>
                          <a:spcPct val="115000"/>
                        </a:lnSpc>
                        <a:spcAft>
                          <a:spcPts val="1000"/>
                        </a:spcAft>
                      </a:pPr>
                      <a:r>
                        <a:rPr lang="sr-Latn-RS" sz="1800" dirty="0">
                          <a:effectLst/>
                        </a:rPr>
                        <a:t>Predu</a:t>
                      </a:r>
                      <a:r>
                        <a:rPr lang="en-US" sz="1800" dirty="0" err="1">
                          <a:effectLst/>
                        </a:rPr>
                        <a:t>slovi</a:t>
                      </a:r>
                      <a:r>
                        <a:rPr lang="en-US" sz="1800" dirty="0">
                          <a:effectLst/>
                        </a:rPr>
                        <a:t> </a:t>
                      </a:r>
                      <a:r>
                        <a:rPr lang="sr-Latn-RS" sz="1800" dirty="0">
                          <a:effectLst/>
                        </a:rPr>
                        <a:t>za mogućnost pružanja usluga fleksibilnosti od strane aktivnog kupca s aspekta operatora distributivnog sistema (rasprava)</a:t>
                      </a:r>
                      <a:endParaRPr lang="en-GB" sz="1800"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2" marR="0" marT="0" marB="0" anchor="ctr"/>
                </a:tc>
                <a:extLst>
                  <a:ext uri="{0D108BD9-81ED-4DB2-BD59-A6C34878D82A}">
                    <a16:rowId xmlns:a16="http://schemas.microsoft.com/office/drawing/2014/main" val="10004"/>
                  </a:ext>
                </a:extLst>
              </a:tr>
            </a:tbl>
          </a:graphicData>
        </a:graphic>
      </p:graphicFrame>
      <p:sp>
        <p:nvSpPr>
          <p:cNvPr id="5" name="Rectangle: Rounded Corners 4">
            <a:extLst>
              <a:ext uri="{FF2B5EF4-FFF2-40B4-BE49-F238E27FC236}">
                <a16:creationId xmlns:a16="http://schemas.microsoft.com/office/drawing/2014/main" id="{B2A74E1F-E862-4237-8787-64F2100F88FD}"/>
              </a:ext>
            </a:extLst>
          </p:cNvPr>
          <p:cNvSpPr/>
          <p:nvPr/>
        </p:nvSpPr>
        <p:spPr>
          <a:xfrm>
            <a:off x="611188" y="1628775"/>
            <a:ext cx="7993062" cy="2016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Rounded Corners 7">
            <a:extLst>
              <a:ext uri="{FF2B5EF4-FFF2-40B4-BE49-F238E27FC236}">
                <a16:creationId xmlns:a16="http://schemas.microsoft.com/office/drawing/2014/main" id="{2FEE917B-28B5-4F60-96BB-827C1892AC0B}"/>
              </a:ext>
            </a:extLst>
          </p:cNvPr>
          <p:cNvSpPr/>
          <p:nvPr/>
        </p:nvSpPr>
        <p:spPr>
          <a:xfrm>
            <a:off x="576263" y="4365625"/>
            <a:ext cx="7991475" cy="2016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14DF56B-B31D-4AF9-A8E2-3A991C51742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dirty="0"/>
              <a:t>Primer - </a:t>
            </a:r>
            <a:r>
              <a:rPr lang="en-GB" altLang="en-US" sz="2400" dirty="0" err="1"/>
              <a:t>Austrija</a:t>
            </a:r>
            <a:endParaRPr lang="hr-HR" altLang="en-US" sz="2400" dirty="0"/>
          </a:p>
        </p:txBody>
      </p:sp>
      <p:sp>
        <p:nvSpPr>
          <p:cNvPr id="3" name="Content Placeholder 2">
            <a:extLst>
              <a:ext uri="{FF2B5EF4-FFF2-40B4-BE49-F238E27FC236}">
                <a16:creationId xmlns:a16="http://schemas.microsoft.com/office/drawing/2014/main" id="{26D1A43C-BCA1-449F-A886-710B0F6A9F81}"/>
              </a:ext>
            </a:extLst>
          </p:cNvPr>
          <p:cNvSpPr>
            <a:spLocks noGrp="1"/>
          </p:cNvSpPr>
          <p:nvPr>
            <p:ph idx="1"/>
          </p:nvPr>
        </p:nvSpPr>
        <p:spPr/>
        <p:txBody>
          <a:bodyPr/>
          <a:lstStyle/>
          <a:p>
            <a:pPr>
              <a:defRPr/>
            </a:pPr>
            <a:r>
              <a:rPr lang="hr-HR" sz="2200" dirty="0">
                <a:latin typeface="Arial Narrow" panose="020B0606020202030204" pitchFamily="34" charset="0"/>
              </a:rPr>
              <a:t>Mogućnost izbora statičkog i dinamičkog ključa</a:t>
            </a:r>
          </a:p>
          <a:p>
            <a:pPr>
              <a:defRPr/>
            </a:pPr>
            <a:r>
              <a:rPr lang="hr-HR" sz="2200" dirty="0">
                <a:latin typeface="Arial Narrow" panose="020B0606020202030204" pitchFamily="34" charset="0"/>
              </a:rPr>
              <a:t>Mogućnost </a:t>
            </a:r>
            <a:r>
              <a:rPr lang="hr-HR" sz="2200" dirty="0" err="1">
                <a:latin typeface="Arial Narrow" panose="020B0606020202030204" pitchFamily="34" charset="0"/>
              </a:rPr>
              <a:t>deljenja</a:t>
            </a:r>
            <a:r>
              <a:rPr lang="hr-HR" sz="2200" dirty="0">
                <a:latin typeface="Arial Narrow" panose="020B0606020202030204" pitchFamily="34" charset="0"/>
              </a:rPr>
              <a:t> vlastitog viška električne energije sa </a:t>
            </a:r>
            <a:r>
              <a:rPr lang="hr-HR" sz="2200" dirty="0" err="1">
                <a:latin typeface="Arial Narrow" panose="020B0606020202030204" pitchFamily="34" charset="0"/>
              </a:rPr>
              <a:t>susedom</a:t>
            </a:r>
            <a:r>
              <a:rPr lang="hr-HR" sz="2200" dirty="0">
                <a:latin typeface="Arial Narrow" panose="020B0606020202030204" pitchFamily="34" charset="0"/>
              </a:rPr>
              <a:t> (bez sheme </a:t>
            </a:r>
            <a:r>
              <a:rPr lang="hr-HR" sz="2200" dirty="0" err="1">
                <a:latin typeface="Arial Narrow" panose="020B0606020202030204" pitchFamily="34" charset="0"/>
              </a:rPr>
              <a:t>deljenja</a:t>
            </a:r>
            <a:r>
              <a:rPr lang="hr-HR" sz="2200" dirty="0">
                <a:latin typeface="Arial Narrow" panose="020B0606020202030204" pitchFamily="34" charset="0"/>
              </a:rPr>
              <a:t>)</a:t>
            </a:r>
          </a:p>
          <a:p>
            <a:pPr>
              <a:defRPr/>
            </a:pPr>
            <a:r>
              <a:rPr lang="hr-HR" sz="2200" dirty="0">
                <a:latin typeface="Arial Narrow" panose="020B0606020202030204" pitchFamily="34" charset="0"/>
              </a:rPr>
              <a:t>Statički ključ: fiksni </a:t>
            </a:r>
            <a:r>
              <a:rPr lang="hr-HR" sz="2200" dirty="0" err="1">
                <a:latin typeface="Arial Narrow" panose="020B0606020202030204" pitchFamily="34" charset="0"/>
              </a:rPr>
              <a:t>nepromenljivi</a:t>
            </a:r>
            <a:r>
              <a:rPr lang="hr-HR" sz="2200" dirty="0">
                <a:latin typeface="Arial Narrow" panose="020B0606020202030204" pitchFamily="34" charset="0"/>
              </a:rPr>
              <a:t> ključ unutar godinu dana</a:t>
            </a:r>
          </a:p>
          <a:p>
            <a:pPr>
              <a:defRPr/>
            </a:pPr>
            <a:r>
              <a:rPr lang="hr-HR" sz="2200" dirty="0">
                <a:latin typeface="Arial Narrow" panose="020B0606020202030204" pitchFamily="34" charset="0"/>
              </a:rPr>
              <a:t>Dinamički ključ: optimalno određen za svaki vremenski trenutak</a:t>
            </a:r>
          </a:p>
          <a:p>
            <a:pPr>
              <a:defRPr/>
            </a:pPr>
            <a:r>
              <a:rPr lang="hr-HR" sz="2200" dirty="0">
                <a:latin typeface="Arial Narrow" panose="020B0606020202030204" pitchFamily="34" charset="0"/>
              </a:rPr>
              <a:t>Višak električne energije iz EZG prodaje se </a:t>
            </a:r>
            <a:r>
              <a:rPr lang="hr-HR" sz="2200" dirty="0" err="1">
                <a:latin typeface="Arial Narrow" panose="020B0606020202030204" pitchFamily="34" charset="0"/>
              </a:rPr>
              <a:t>snabdevaču</a:t>
            </a:r>
            <a:r>
              <a:rPr lang="hr-HR" sz="2200" dirty="0">
                <a:latin typeface="Arial Narrow" panose="020B0606020202030204" pitchFamily="34" charset="0"/>
              </a:rPr>
              <a:t>, te se profit može </a:t>
            </a:r>
            <a:r>
              <a:rPr lang="hr-HR" sz="2200" dirty="0" err="1">
                <a:latin typeface="Arial Narrow" panose="020B0606020202030204" pitchFamily="34" charset="0"/>
              </a:rPr>
              <a:t>podeliti</a:t>
            </a:r>
            <a:r>
              <a:rPr lang="hr-HR" sz="2200" dirty="0">
                <a:latin typeface="Arial Narrow" panose="020B0606020202030204" pitchFamily="34" charset="0"/>
              </a:rPr>
              <a:t> između članova EZG</a:t>
            </a:r>
          </a:p>
          <a:p>
            <a:pPr>
              <a:defRPr/>
            </a:pPr>
            <a:r>
              <a:rPr lang="hr-HR" sz="2200" dirty="0">
                <a:solidFill>
                  <a:srgbClr val="FF0000"/>
                </a:solidFill>
                <a:latin typeface="Arial Narrow" panose="020B0606020202030204" pitchFamily="34" charset="0"/>
              </a:rPr>
              <a:t>Smanjenje mrežarina </a:t>
            </a:r>
            <a:r>
              <a:rPr lang="hr-HR" sz="2200" dirty="0">
                <a:latin typeface="Arial Narrow" panose="020B0606020202030204" pitchFamily="34" charset="0"/>
              </a:rPr>
              <a:t>za lokalne energetske zajednice</a:t>
            </a:r>
          </a:p>
          <a:p>
            <a:pPr lvl="1">
              <a:defRPr/>
            </a:pPr>
            <a:r>
              <a:rPr lang="hr-HR" sz="2000" dirty="0">
                <a:latin typeface="Arial Narrow" panose="020B0606020202030204" pitchFamily="34" charset="0"/>
              </a:rPr>
              <a:t>smanjenje volumetrijskih tarifa za NN 57%, za SN 28%</a:t>
            </a:r>
          </a:p>
          <a:p>
            <a:pPr marL="342900" lvl="1" indent="0">
              <a:buFont typeface="Arial" panose="020B0604020202020204" pitchFamily="34" charset="0"/>
              <a:buNone/>
              <a:defRPr/>
            </a:pPr>
            <a:endParaRPr lang="hr-HR" dirty="0">
              <a:latin typeface="Arial Narrow" panose="020B0606020202030204" pitchFamily="34"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a:extLst>
              <a:ext uri="{FF2B5EF4-FFF2-40B4-BE49-F238E27FC236}">
                <a16:creationId xmlns:a16="http://schemas.microsoft.com/office/drawing/2014/main" id="{3EC25B4D-2BE1-484D-B15A-291E12652A64}"/>
              </a:ext>
            </a:extLst>
          </p:cNvPr>
          <p:cNvSpPr>
            <a:spLocks noGrp="1" noChangeArrowheads="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0A6847EE-A1FB-40D5-B34D-A596E87C2B30}" type="slidenum">
              <a:rPr lang="hr-HR" altLang="en-US" sz="1800" smtClean="0">
                <a:solidFill>
                  <a:schemeClr val="tx1"/>
                </a:solidFill>
                <a:latin typeface="Arial" panose="020B0604020202020204" pitchFamily="34" charset="0"/>
              </a:rPr>
              <a:pPr>
                <a:spcBef>
                  <a:spcPct val="0"/>
                </a:spcBef>
                <a:buFontTx/>
                <a:buNone/>
              </a:pPr>
              <a:t>31</a:t>
            </a:fld>
            <a:endParaRPr lang="hr-HR" altLang="en-US" sz="1800">
              <a:solidFill>
                <a:schemeClr val="tx1"/>
              </a:solidFill>
              <a:latin typeface="Arial" panose="020B0604020202020204" pitchFamily="34" charset="0"/>
            </a:endParaRPr>
          </a:p>
        </p:txBody>
      </p:sp>
      <p:sp>
        <p:nvSpPr>
          <p:cNvPr id="4" name="Title 1">
            <a:extLst>
              <a:ext uri="{FF2B5EF4-FFF2-40B4-BE49-F238E27FC236}">
                <a16:creationId xmlns:a16="http://schemas.microsoft.com/office/drawing/2014/main" id="{05E7A22B-7356-4199-8316-A5A7AE872488}"/>
              </a:ext>
            </a:extLst>
          </p:cNvPr>
          <p:cNvSpPr>
            <a:spLocks noGrp="1"/>
          </p:cNvSpPr>
          <p:nvPr>
            <p:ph type="title"/>
          </p:nvPr>
        </p:nvSpPr>
        <p:spPr>
          <a:xfrm>
            <a:off x="539750" y="2709863"/>
            <a:ext cx="8424863" cy="719137"/>
          </a:xfrm>
        </p:spPr>
        <p:txBody>
          <a:bodyPr/>
          <a:lstStyle/>
          <a:p>
            <a:pPr>
              <a:defRPr/>
            </a:pPr>
            <a:r>
              <a:rPr lang="hr-HR" sz="3200" kern="0" dirty="0"/>
              <a:t>Agregator, agregiranje i </a:t>
            </a:r>
            <a:br>
              <a:rPr lang="hr-HR" sz="3200" kern="0" dirty="0"/>
            </a:br>
            <a:r>
              <a:rPr lang="hr-HR" sz="3200" kern="0" dirty="0"/>
              <a:t>upravljanje potrošnjom</a:t>
            </a:r>
            <a:endParaRPr lang="hr-HR" sz="4000" dirty="0"/>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9A8436F-49DA-46C8-9300-BAC174BE4279}"/>
              </a:ext>
            </a:extLst>
          </p:cNvPr>
          <p:cNvSpPr>
            <a:spLocks noGrp="1" noChangeArrowheads="1"/>
          </p:cNvSpPr>
          <p:nvPr>
            <p:ph type="title"/>
          </p:nvPr>
        </p:nvSpPr>
        <p:spPr bwMode="auto">
          <a:xfrm>
            <a:off x="657225" y="484188"/>
            <a:ext cx="7920038"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Agregator i agregiranje</a:t>
            </a:r>
            <a:endParaRPr lang="en-GB" altLang="en-US" sz="2400"/>
          </a:p>
        </p:txBody>
      </p:sp>
      <p:sp>
        <p:nvSpPr>
          <p:cNvPr id="50179" name="Slide Number Placeholder 4">
            <a:extLst>
              <a:ext uri="{FF2B5EF4-FFF2-40B4-BE49-F238E27FC236}">
                <a16:creationId xmlns:a16="http://schemas.microsoft.com/office/drawing/2014/main" id="{4A7036BB-B03C-4A50-A149-B468E93AA4B8}"/>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73F9501C-E0AE-410F-979A-1A30D2DE7377}" type="slidenum">
              <a:rPr lang="hr-HR" altLang="en-US" sz="1800" smtClean="0">
                <a:solidFill>
                  <a:schemeClr val="tx1"/>
                </a:solidFill>
                <a:latin typeface="Arial" panose="020B0604020202020204" pitchFamily="34" charset="0"/>
              </a:rPr>
              <a:pPr>
                <a:spcBef>
                  <a:spcPct val="0"/>
                </a:spcBef>
                <a:buFontTx/>
                <a:buNone/>
              </a:pPr>
              <a:t>32</a:t>
            </a:fld>
            <a:endParaRPr lang="hr-HR" altLang="en-US" sz="1800">
              <a:solidFill>
                <a:schemeClr val="tx1"/>
              </a:solidFill>
              <a:latin typeface="Arial" panose="020B0604020202020204" pitchFamily="34" charset="0"/>
            </a:endParaRPr>
          </a:p>
        </p:txBody>
      </p:sp>
      <p:sp>
        <p:nvSpPr>
          <p:cNvPr id="50180" name="Content Placeholder 2">
            <a:extLst>
              <a:ext uri="{FF2B5EF4-FFF2-40B4-BE49-F238E27FC236}">
                <a16:creationId xmlns:a16="http://schemas.microsoft.com/office/drawing/2014/main" id="{42EF6235-C2C3-4303-91CE-D255F1C2F59F}"/>
              </a:ext>
            </a:extLst>
          </p:cNvPr>
          <p:cNvSpPr>
            <a:spLocks noGrp="1"/>
          </p:cNvSpPr>
          <p:nvPr>
            <p:ph sz="half" idx="1"/>
          </p:nvPr>
        </p:nvSpPr>
        <p:spPr>
          <a:xfrm>
            <a:off x="539750" y="1052513"/>
            <a:ext cx="8064500" cy="4752975"/>
          </a:xfrm>
        </p:spPr>
        <p:txBody>
          <a:bodyPr/>
          <a:lstStyle/>
          <a:p>
            <a:r>
              <a:rPr lang="hr-HR" altLang="en-US" sz="2000" b="1" dirty="0">
                <a:solidFill>
                  <a:srgbClr val="C32818"/>
                </a:solidFill>
                <a:latin typeface="Arial Narrow" panose="020B0606020202030204" pitchFamily="34" charset="0"/>
              </a:rPr>
              <a:t>Agregiranje (</a:t>
            </a:r>
            <a:r>
              <a:rPr lang="hr-HR" altLang="en-US" sz="2000" b="1" dirty="0" err="1">
                <a:solidFill>
                  <a:srgbClr val="C32818"/>
                </a:solidFill>
                <a:latin typeface="Arial Narrow" panose="020B0606020202030204" pitchFamily="34" charset="0"/>
              </a:rPr>
              <a:t>ZIDZoE</a:t>
            </a:r>
            <a:r>
              <a:rPr lang="hr-HR" altLang="en-US" sz="2000" b="1" dirty="0">
                <a:solidFill>
                  <a:srgbClr val="C32818"/>
                </a:solidFill>
                <a:latin typeface="Arial Narrow" panose="020B0606020202030204" pitchFamily="34" charset="0"/>
              </a:rPr>
              <a:t>, čl.2.tč.1) </a:t>
            </a:r>
            <a:r>
              <a:rPr lang="sr-Cyrl-CS" altLang="en-US" sz="2000" dirty="0" err="1">
                <a:solidFill>
                  <a:srgbClr val="5A5D5F"/>
                </a:solidFill>
                <a:latin typeface="Arial Narrow" panose="020B0606020202030204" pitchFamily="34" charset="0"/>
              </a:rPr>
              <a:t>podrazumeva</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objedinjavanje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potrošnje</a:t>
            </a:r>
            <a:r>
              <a:rPr lang="sr-Cyrl-CS" altLang="en-US" sz="2000" dirty="0">
                <a:solidFill>
                  <a:srgbClr val="5A5D5F"/>
                </a:solidFill>
                <a:latin typeface="Arial Narrow" panose="020B0606020202030204" pitchFamily="34" charset="0"/>
              </a:rPr>
              <a:t> i/</a:t>
            </a:r>
            <a:r>
              <a:rPr lang="sr-Cyrl-CS" altLang="en-US" sz="2000" dirty="0" err="1">
                <a:solidFill>
                  <a:srgbClr val="5A5D5F"/>
                </a:solidFill>
                <a:latin typeface="Arial Narrow" panose="020B0606020202030204" pitchFamily="34" charset="0"/>
              </a:rPr>
              <a:t>ili</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proizvodnje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električne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energije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većeg</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broja</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korisnika</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sistema</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radi</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kupovine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prodaje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ili</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aukcija</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na</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tržištima</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električne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energije</a:t>
            </a:r>
            <a:r>
              <a:rPr lang="sr-Cyrl-CS" altLang="en-US" sz="2000" dirty="0">
                <a:solidFill>
                  <a:srgbClr val="5A5D5F"/>
                </a:solidFill>
                <a:latin typeface="Arial Narrow" panose="020B0606020202030204" pitchFamily="34" charset="0"/>
              </a:rPr>
              <a:t>;</a:t>
            </a:r>
            <a:endParaRPr lang="hr-HR" altLang="en-US" sz="2000" dirty="0">
              <a:solidFill>
                <a:srgbClr val="5A5D5F"/>
              </a:solidFill>
              <a:latin typeface="Arial Narrow" panose="020B0606020202030204" pitchFamily="34" charset="0"/>
            </a:endParaRPr>
          </a:p>
          <a:p>
            <a:endParaRPr lang="hr-HR" altLang="en-US" sz="2000" dirty="0">
              <a:solidFill>
                <a:srgbClr val="5A5D5F"/>
              </a:solidFill>
              <a:latin typeface="Arial Narrow" panose="020B0606020202030204" pitchFamily="34" charset="0"/>
            </a:endParaRPr>
          </a:p>
          <a:p>
            <a:r>
              <a:rPr lang="hr-HR" altLang="en-US" sz="2000" b="1" dirty="0" err="1">
                <a:solidFill>
                  <a:srgbClr val="C32818"/>
                </a:solidFill>
                <a:latin typeface="Arial Narrow" panose="020B0606020202030204" pitchFamily="34" charset="0"/>
              </a:rPr>
              <a:t>Agregator</a:t>
            </a:r>
            <a:r>
              <a:rPr lang="hr-HR" altLang="en-US" sz="2000" b="1" dirty="0">
                <a:solidFill>
                  <a:srgbClr val="C32818"/>
                </a:solidFill>
                <a:latin typeface="Arial Narrow" panose="020B0606020202030204" pitchFamily="34" charset="0"/>
              </a:rPr>
              <a:t> (</a:t>
            </a:r>
            <a:r>
              <a:rPr lang="hr-HR" altLang="en-US" sz="2000" b="1" dirty="0" err="1">
                <a:solidFill>
                  <a:srgbClr val="C32818"/>
                </a:solidFill>
                <a:latin typeface="Arial Narrow" panose="020B0606020202030204" pitchFamily="34" charset="0"/>
              </a:rPr>
              <a:t>ZIDZoE</a:t>
            </a:r>
            <a:r>
              <a:rPr lang="hr-HR" altLang="en-US" sz="2000" b="1" dirty="0">
                <a:solidFill>
                  <a:srgbClr val="C32818"/>
                </a:solidFill>
                <a:latin typeface="Arial Narrow" panose="020B0606020202030204" pitchFamily="34" charset="0"/>
              </a:rPr>
              <a:t>, čl.2.tč.2.) </a:t>
            </a:r>
            <a:r>
              <a:rPr lang="sr-Cyrl-CS" altLang="en-US" sz="2000" dirty="0" err="1">
                <a:solidFill>
                  <a:srgbClr val="5A5D5F"/>
                </a:solidFill>
                <a:latin typeface="Arial Narrow" panose="020B0606020202030204" pitchFamily="34" charset="0"/>
              </a:rPr>
              <a:t>je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pravno</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ili</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fizičko</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lice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koji</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se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bavi</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agregiranjem</a:t>
            </a:r>
            <a:endParaRPr lang="hr-HR" altLang="en-US" sz="2000" dirty="0">
              <a:solidFill>
                <a:srgbClr val="5A5D5F"/>
              </a:solidFill>
              <a:latin typeface="Arial Narrow" panose="020B0606020202030204" pitchFamily="34" charset="0"/>
            </a:endParaRPr>
          </a:p>
          <a:p>
            <a:pPr lvl="1"/>
            <a:r>
              <a:rPr lang="hr-HR" altLang="en-US" sz="2000" dirty="0">
                <a:solidFill>
                  <a:srgbClr val="5A5D5F"/>
                </a:solidFill>
                <a:latin typeface="Arial Narrow" panose="020B0606020202030204" pitchFamily="34" charset="0"/>
              </a:rPr>
              <a:t>energetski subjekt (potrebna licenca za obavljanje energetske </a:t>
            </a:r>
            <a:r>
              <a:rPr lang="hr-HR" altLang="en-US" sz="2000" dirty="0" err="1">
                <a:solidFill>
                  <a:srgbClr val="5A5D5F"/>
                </a:solidFill>
                <a:latin typeface="Arial Narrow" panose="020B0606020202030204" pitchFamily="34" charset="0"/>
              </a:rPr>
              <a:t>delatnosti</a:t>
            </a:r>
            <a:r>
              <a:rPr lang="hr-HR" altLang="en-US" sz="2000" dirty="0">
                <a:solidFill>
                  <a:srgbClr val="5A5D5F"/>
                </a:solidFill>
                <a:latin typeface="Arial Narrow" panose="020B0606020202030204" pitchFamily="34" charset="0"/>
              </a:rPr>
              <a:t>)</a:t>
            </a:r>
          </a:p>
          <a:p>
            <a:pPr lvl="1"/>
            <a:r>
              <a:rPr lang="hr-HR" altLang="en-US" sz="2000" dirty="0">
                <a:solidFill>
                  <a:srgbClr val="5A5D5F"/>
                </a:solidFill>
                <a:latin typeface="Arial Narrow" panose="020B0606020202030204" pitchFamily="34" charset="0"/>
              </a:rPr>
              <a:t>učesnik na TEE</a:t>
            </a:r>
          </a:p>
          <a:p>
            <a:pPr lvl="1"/>
            <a:r>
              <a:rPr lang="hr-HR" altLang="en-US" sz="2000" dirty="0">
                <a:solidFill>
                  <a:srgbClr val="5A5D5F"/>
                </a:solidFill>
                <a:latin typeface="Arial Narrow" panose="020B0606020202030204" pitchFamily="34" charset="0"/>
              </a:rPr>
              <a:t>subjekt odgovoran za odstupanje</a:t>
            </a:r>
          </a:p>
          <a:p>
            <a:endParaRPr lang="hr-HR" altLang="en-US" sz="2000" dirty="0">
              <a:solidFill>
                <a:srgbClr val="FF0000"/>
              </a:solidFill>
              <a:latin typeface="Arial Narrow" panose="020B0606020202030204" pitchFamily="34" charset="0"/>
            </a:endParaRPr>
          </a:p>
          <a:p>
            <a:r>
              <a:rPr lang="hr-HR" altLang="en-US" sz="2000" b="1" dirty="0">
                <a:solidFill>
                  <a:srgbClr val="C32818"/>
                </a:solidFill>
                <a:latin typeface="Arial Narrow" panose="020B0606020202030204" pitchFamily="34" charset="0"/>
              </a:rPr>
              <a:t>Nezavisni </a:t>
            </a:r>
            <a:r>
              <a:rPr lang="hr-HR" altLang="en-US" sz="2000" b="1" dirty="0" err="1">
                <a:solidFill>
                  <a:srgbClr val="C32818"/>
                </a:solidFill>
                <a:latin typeface="Arial Narrow" panose="020B0606020202030204" pitchFamily="34" charset="0"/>
              </a:rPr>
              <a:t>agregator</a:t>
            </a:r>
            <a:r>
              <a:rPr lang="hr-HR" altLang="en-US" sz="2000" b="1" dirty="0">
                <a:solidFill>
                  <a:srgbClr val="C32818"/>
                </a:solidFill>
                <a:latin typeface="Arial Narrow" panose="020B0606020202030204" pitchFamily="34" charset="0"/>
              </a:rPr>
              <a:t> (</a:t>
            </a:r>
            <a:r>
              <a:rPr lang="hr-HR" altLang="en-US" sz="2000" b="1" dirty="0" err="1">
                <a:solidFill>
                  <a:srgbClr val="C32818"/>
                </a:solidFill>
                <a:latin typeface="Arial Narrow" panose="020B0606020202030204" pitchFamily="34" charset="0"/>
              </a:rPr>
              <a:t>ZIDZoE</a:t>
            </a:r>
            <a:r>
              <a:rPr lang="hr-HR" altLang="en-US" sz="2000" b="1" dirty="0">
                <a:solidFill>
                  <a:srgbClr val="C32818"/>
                </a:solidFill>
                <a:latin typeface="Arial Narrow" panose="020B0606020202030204" pitchFamily="34" charset="0"/>
              </a:rPr>
              <a:t>, čl.2.tč.82.) </a:t>
            </a:r>
            <a:r>
              <a:rPr lang="hr-HR"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agregator</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koji</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nije</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povezan</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sa</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snabdevačem</a:t>
            </a:r>
            <a:r>
              <a:rPr lang="sr-Cyrl-CS" altLang="en-US" sz="2000" dirty="0">
                <a:solidFill>
                  <a:srgbClr val="5A5D5F"/>
                </a:solidFill>
                <a:latin typeface="Arial Narrow" panose="020B0606020202030204" pitchFamily="34" charset="0"/>
              </a:rPr>
              <a:t> </a:t>
            </a:r>
            <a:r>
              <a:rPr lang="sr-Cyrl-CS" altLang="en-US" sz="2000" dirty="0" err="1">
                <a:solidFill>
                  <a:srgbClr val="5A5D5F"/>
                </a:solidFill>
                <a:latin typeface="Arial Narrow" panose="020B0606020202030204" pitchFamily="34" charset="0"/>
              </a:rPr>
              <a:t>kupca</a:t>
            </a:r>
            <a:endParaRPr lang="hr-HR" altLang="en-US" sz="2000" dirty="0">
              <a:solidFill>
                <a:srgbClr val="5A5D5F"/>
              </a:solidFill>
              <a:latin typeface="Arial Narrow" panose="020B0606020202030204" pitchFamily="34" charset="0"/>
            </a:endParaRPr>
          </a:p>
          <a:p>
            <a:endParaRPr lang="hr-HR" altLang="en-US" sz="2000" dirty="0">
              <a:solidFill>
                <a:srgbClr val="5A5D5F"/>
              </a:solidFill>
              <a:latin typeface="Arial Narrow" panose="020B0606020202030204" pitchFamily="34" charset="0"/>
            </a:endParaRPr>
          </a:p>
          <a:p>
            <a:endParaRPr lang="hr-HR" altLang="en-US" sz="2000" dirty="0">
              <a:solidFill>
                <a:srgbClr val="5A5D5F"/>
              </a:solidFill>
              <a:latin typeface="Arial Narrow" panose="020B0606020202030204" pitchFamily="34" charset="0"/>
            </a:endParaRPr>
          </a:p>
          <a:p>
            <a:endParaRPr lang="hr-HR" altLang="en-US" sz="2000" dirty="0">
              <a:solidFill>
                <a:srgbClr val="5A5D5F"/>
              </a:solidFill>
              <a:latin typeface="Arial Narrow" panose="020B0606020202030204" pitchFamily="34"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a:extLst>
              <a:ext uri="{FF2B5EF4-FFF2-40B4-BE49-F238E27FC236}">
                <a16:creationId xmlns:a16="http://schemas.microsoft.com/office/drawing/2014/main" id="{1DC994E2-1C88-4444-8954-4D205C62ED4B}"/>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E3D10555-1F87-45F2-9274-DCCBCA9C9E7E}" type="slidenum">
              <a:rPr lang="hr-HR" altLang="en-US" sz="1800" smtClean="0">
                <a:solidFill>
                  <a:schemeClr val="tx1"/>
                </a:solidFill>
                <a:latin typeface="Arial" panose="020B0604020202020204" pitchFamily="34" charset="0"/>
              </a:rPr>
              <a:pPr>
                <a:spcBef>
                  <a:spcPct val="0"/>
                </a:spcBef>
                <a:buFontTx/>
                <a:buNone/>
              </a:pPr>
              <a:t>33</a:t>
            </a:fld>
            <a:endParaRPr lang="hr-HR" altLang="en-US" sz="1800">
              <a:solidFill>
                <a:schemeClr val="tx1"/>
              </a:solidFill>
              <a:latin typeface="Arial" panose="020B0604020202020204" pitchFamily="34" charset="0"/>
            </a:endParaRPr>
          </a:p>
        </p:txBody>
      </p:sp>
      <p:pic>
        <p:nvPicPr>
          <p:cNvPr id="51203" name="Picture 6">
            <a:extLst>
              <a:ext uri="{FF2B5EF4-FFF2-40B4-BE49-F238E27FC236}">
                <a16:creationId xmlns:a16="http://schemas.microsoft.com/office/drawing/2014/main" id="{212FC57F-B891-460D-803F-97217B6D5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549275"/>
            <a:ext cx="88995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9F2A7C9-D092-482A-8B54-929552613C80}"/>
              </a:ext>
            </a:extLst>
          </p:cNvPr>
          <p:cNvSpPr>
            <a:spLocks noGrp="1" noChangeArrowheads="1"/>
          </p:cNvSpPr>
          <p:nvPr>
            <p:ph type="title"/>
          </p:nvPr>
        </p:nvSpPr>
        <p:spPr bwMode="auto">
          <a:xfrm>
            <a:off x="684213" y="549275"/>
            <a:ext cx="7920037"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Ugovor o agregiranju</a:t>
            </a:r>
            <a:endParaRPr lang="en-GB" altLang="en-US" sz="2400"/>
          </a:p>
        </p:txBody>
      </p:sp>
      <p:sp>
        <p:nvSpPr>
          <p:cNvPr id="52227" name="Slide Number Placeholder 4">
            <a:extLst>
              <a:ext uri="{FF2B5EF4-FFF2-40B4-BE49-F238E27FC236}">
                <a16:creationId xmlns:a16="http://schemas.microsoft.com/office/drawing/2014/main" id="{670E7F71-5AD9-47C0-8988-FEE0D0468F4B}"/>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D1D9CBB0-D44A-4579-B498-23EF74C75B68}" type="slidenum">
              <a:rPr lang="hr-HR" altLang="en-US" sz="1800" smtClean="0">
                <a:solidFill>
                  <a:schemeClr val="tx1"/>
                </a:solidFill>
                <a:latin typeface="Arial" panose="020B0604020202020204" pitchFamily="34" charset="0"/>
              </a:rPr>
              <a:pPr>
                <a:spcBef>
                  <a:spcPct val="0"/>
                </a:spcBef>
                <a:buFontTx/>
                <a:buNone/>
              </a:pPr>
              <a:t>34</a:t>
            </a:fld>
            <a:endParaRPr lang="hr-HR" altLang="en-US" sz="1800">
              <a:solidFill>
                <a:schemeClr val="tx1"/>
              </a:solidFill>
              <a:latin typeface="Arial" panose="020B0604020202020204" pitchFamily="34" charset="0"/>
            </a:endParaRPr>
          </a:p>
        </p:txBody>
      </p:sp>
      <p:sp>
        <p:nvSpPr>
          <p:cNvPr id="6" name="Content Placeholder 2">
            <a:extLst>
              <a:ext uri="{FF2B5EF4-FFF2-40B4-BE49-F238E27FC236}">
                <a16:creationId xmlns:a16="http://schemas.microsoft.com/office/drawing/2014/main" id="{9A4DFFCD-611D-4141-B8A2-F0C285E72182}"/>
              </a:ext>
            </a:extLst>
          </p:cNvPr>
          <p:cNvSpPr>
            <a:spLocks noGrp="1"/>
          </p:cNvSpPr>
          <p:nvPr>
            <p:ph sz="half" idx="1"/>
          </p:nvPr>
        </p:nvSpPr>
        <p:spPr>
          <a:xfrm>
            <a:off x="539750" y="1052513"/>
            <a:ext cx="8064500" cy="4752975"/>
          </a:xfrm>
        </p:spPr>
        <p:txBody>
          <a:bodyPr/>
          <a:lstStyle/>
          <a:p>
            <a:pPr>
              <a:defRPr/>
            </a:pPr>
            <a:endParaRPr lang="hr-HR" sz="2000" dirty="0">
              <a:solidFill>
                <a:srgbClr val="000000"/>
              </a:solidFill>
              <a:latin typeface="Arial Narrow" panose="020B0606020202030204" pitchFamily="34" charset="0"/>
            </a:endParaRPr>
          </a:p>
          <a:p>
            <a:pPr>
              <a:defRPr/>
            </a:pPr>
            <a:r>
              <a:rPr lang="hr-HR" sz="2000" dirty="0">
                <a:solidFill>
                  <a:srgbClr val="5A5D5F"/>
                </a:solidFill>
                <a:latin typeface="Arial Narrow" panose="020B0606020202030204" pitchFamily="34" charset="0"/>
              </a:rPr>
              <a:t>Krajnji kupac koji ima tehničke </a:t>
            </a:r>
            <a:r>
              <a:rPr lang="hr-HR" sz="2000" dirty="0" err="1">
                <a:solidFill>
                  <a:srgbClr val="5A5D5F"/>
                </a:solidFill>
                <a:latin typeface="Arial Narrow" panose="020B0606020202030204" pitchFamily="34" charset="0"/>
              </a:rPr>
              <a:t>uslove</a:t>
            </a:r>
            <a:r>
              <a:rPr lang="hr-HR" sz="2000" dirty="0">
                <a:solidFill>
                  <a:srgbClr val="5A5D5F"/>
                </a:solidFill>
                <a:latin typeface="Arial Narrow" panose="020B0606020202030204" pitchFamily="34" charset="0"/>
              </a:rPr>
              <a:t> </a:t>
            </a:r>
            <a:r>
              <a:rPr lang="hr-HR" sz="2000" dirty="0">
                <a:solidFill>
                  <a:srgbClr val="FF0000"/>
                </a:solidFill>
                <a:latin typeface="Arial Narrow" panose="020B0606020202030204" pitchFamily="34" charset="0"/>
              </a:rPr>
              <a:t>može sklopiti ugovor o agregiranju </a:t>
            </a:r>
            <a:r>
              <a:rPr lang="hr-HR" sz="2000" dirty="0">
                <a:solidFill>
                  <a:srgbClr val="5A5D5F"/>
                </a:solidFill>
                <a:latin typeface="Arial Narrow" panose="020B0606020202030204" pitchFamily="34" charset="0"/>
              </a:rPr>
              <a:t>pri čemu nije potreban pristanak postojećeg </a:t>
            </a:r>
            <a:r>
              <a:rPr lang="hr-HR" sz="2000" dirty="0" err="1">
                <a:solidFill>
                  <a:srgbClr val="5A5D5F"/>
                </a:solidFill>
                <a:latin typeface="Arial Narrow" panose="020B0606020202030204" pitchFamily="34" charset="0"/>
              </a:rPr>
              <a:t>snabdevača</a:t>
            </a:r>
            <a:r>
              <a:rPr lang="hr-HR" sz="2000" dirty="0">
                <a:solidFill>
                  <a:srgbClr val="5A5D5F"/>
                </a:solidFill>
                <a:latin typeface="Arial Narrow" panose="020B0606020202030204" pitchFamily="34" charset="0"/>
              </a:rPr>
              <a:t> (ZIDZoE, čl. 189)</a:t>
            </a:r>
          </a:p>
          <a:p>
            <a:pPr>
              <a:defRPr/>
            </a:pPr>
            <a:r>
              <a:rPr lang="sr-Cyrl-CS" sz="2000" dirty="0" err="1">
                <a:solidFill>
                  <a:srgbClr val="5A5D5F"/>
                </a:solidFill>
                <a:latin typeface="Arial Narrow" panose="020B0606020202030204" pitchFamily="34" charset="0"/>
              </a:rPr>
              <a:t>Ispunjenost</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tehničkih</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uslova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potvrđuje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operator</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sistema</a:t>
            </a:r>
            <a:endParaRPr lang="hr-HR" sz="2000" dirty="0">
              <a:solidFill>
                <a:srgbClr val="5A5D5F"/>
              </a:solidFill>
              <a:latin typeface="Arial Narrow" panose="020B0606020202030204" pitchFamily="34" charset="0"/>
            </a:endParaRPr>
          </a:p>
          <a:p>
            <a:pPr>
              <a:defRPr/>
            </a:pPr>
            <a:r>
              <a:rPr lang="hr-HR" sz="2000" dirty="0" err="1">
                <a:solidFill>
                  <a:srgbClr val="5A5D5F"/>
                </a:solidFill>
                <a:latin typeface="Arial Narrow" panose="020B0606020202030204" pitchFamily="34" charset="0"/>
              </a:rPr>
              <a:t>Snabdevači</a:t>
            </a:r>
            <a:r>
              <a:rPr lang="hr-HR" sz="2000" dirty="0">
                <a:solidFill>
                  <a:srgbClr val="5A5D5F"/>
                </a:solidFill>
                <a:latin typeface="Arial Narrow" panose="020B0606020202030204" pitchFamily="34" charset="0"/>
              </a:rPr>
              <a:t> krajnje kupce s kojima imaju ugovor o </a:t>
            </a:r>
            <a:r>
              <a:rPr lang="hr-HR" sz="2000" dirty="0" err="1">
                <a:solidFill>
                  <a:srgbClr val="5A5D5F"/>
                </a:solidFill>
                <a:latin typeface="Arial Narrow" panose="020B0606020202030204" pitchFamily="34" charset="0"/>
              </a:rPr>
              <a:t>snabdevanju</a:t>
            </a:r>
            <a:r>
              <a:rPr lang="hr-HR" sz="2000" dirty="0">
                <a:solidFill>
                  <a:srgbClr val="5A5D5F"/>
                </a:solidFill>
                <a:latin typeface="Arial Narrow" panose="020B0606020202030204" pitchFamily="34" charset="0"/>
              </a:rPr>
              <a:t> </a:t>
            </a:r>
            <a:r>
              <a:rPr lang="hr-HR" sz="2000" dirty="0">
                <a:solidFill>
                  <a:srgbClr val="FF0000"/>
                </a:solidFill>
                <a:latin typeface="Arial Narrow" panose="020B0606020202030204" pitchFamily="34" charset="0"/>
              </a:rPr>
              <a:t>ne </a:t>
            </a:r>
            <a:r>
              <a:rPr lang="hr-HR" sz="2000" dirty="0" err="1">
                <a:solidFill>
                  <a:srgbClr val="FF0000"/>
                </a:solidFill>
                <a:latin typeface="Arial Narrow" panose="020B0606020202030204" pitchFamily="34" charset="0"/>
              </a:rPr>
              <a:t>smeju</a:t>
            </a:r>
            <a:r>
              <a:rPr lang="hr-HR" sz="2000" dirty="0">
                <a:solidFill>
                  <a:srgbClr val="FF0000"/>
                </a:solidFill>
                <a:latin typeface="Arial Narrow" panose="020B0606020202030204" pitchFamily="34" charset="0"/>
              </a:rPr>
              <a:t> </a:t>
            </a:r>
            <a:r>
              <a:rPr lang="hr-HR" sz="2000" dirty="0" err="1">
                <a:solidFill>
                  <a:srgbClr val="FF0000"/>
                </a:solidFill>
                <a:latin typeface="Arial Narrow" panose="020B0606020202030204" pitchFamily="34" charset="0"/>
              </a:rPr>
              <a:t>diskriminisati</a:t>
            </a:r>
            <a:r>
              <a:rPr lang="hr-HR" sz="2000" dirty="0">
                <a:solidFill>
                  <a:srgbClr val="FF0000"/>
                </a:solidFill>
                <a:latin typeface="Arial Narrow" panose="020B0606020202030204" pitchFamily="34" charset="0"/>
              </a:rPr>
              <a:t> </a:t>
            </a:r>
            <a:r>
              <a:rPr lang="hr-HR" sz="2000" dirty="0">
                <a:solidFill>
                  <a:srgbClr val="5A5D5F"/>
                </a:solidFill>
                <a:latin typeface="Arial Narrow" panose="020B0606020202030204" pitchFamily="34" charset="0"/>
              </a:rPr>
              <a:t>na temelju toga što imaju ugovor o agregiranju</a:t>
            </a:r>
          </a:p>
          <a:p>
            <a:pPr>
              <a:defRPr/>
            </a:pPr>
            <a:r>
              <a:rPr lang="hr-HR" sz="2000" dirty="0">
                <a:solidFill>
                  <a:srgbClr val="5A5D5F"/>
                </a:solidFill>
                <a:latin typeface="Arial Narrow" panose="020B0606020202030204" pitchFamily="34" charset="0"/>
              </a:rPr>
              <a:t>Upravljanje potrošnjom (samostalno ili putem agregiranja) može uticati na poslovanje </a:t>
            </a:r>
            <a:r>
              <a:rPr lang="hr-HR" sz="2000" dirty="0" err="1">
                <a:solidFill>
                  <a:srgbClr val="5A5D5F"/>
                </a:solidFill>
                <a:latin typeface="Arial Narrow" panose="020B0606020202030204" pitchFamily="34" charset="0"/>
              </a:rPr>
              <a:t>snabdevača</a:t>
            </a:r>
            <a:r>
              <a:rPr lang="hr-HR" sz="2000" dirty="0">
                <a:solidFill>
                  <a:srgbClr val="5A5D5F"/>
                </a:solidFill>
                <a:latin typeface="Arial Narrow" panose="020B0606020202030204" pitchFamily="34" charset="0"/>
              </a:rPr>
              <a:t> odnosno njegovog voditelja bilančne grupe </a:t>
            </a:r>
          </a:p>
          <a:p>
            <a:pPr marL="0" indent="0">
              <a:buFont typeface="Arial" panose="020B0604020202020204" pitchFamily="34" charset="0"/>
              <a:buNone/>
              <a:defRPr/>
            </a:pPr>
            <a:endParaRPr lang="hr-HR" sz="2000" dirty="0">
              <a:solidFill>
                <a:srgbClr val="5A5D5F"/>
              </a:solidFill>
              <a:latin typeface="Arial Narrow" panose="020B0606020202030204" pitchFamily="34" charset="0"/>
            </a:endParaRPr>
          </a:p>
          <a:p>
            <a:pPr marL="442913" indent="0">
              <a:buFont typeface="Arial" panose="020B0604020202020204" pitchFamily="34" charset="0"/>
              <a:buNone/>
              <a:defRPr/>
            </a:pPr>
            <a:r>
              <a:rPr lang="hr-HR" sz="2000" dirty="0">
                <a:solidFill>
                  <a:srgbClr val="5A5D5F"/>
                </a:solidFill>
                <a:latin typeface="Arial Narrow" panose="020B0606020202030204" pitchFamily="34" charset="0"/>
              </a:rPr>
              <a:t>krajnji kupac </a:t>
            </a:r>
            <a:r>
              <a:rPr lang="hr-HR" sz="2000" dirty="0">
                <a:solidFill>
                  <a:srgbClr val="FF0000"/>
                </a:solidFill>
                <a:latin typeface="Arial Narrow" panose="020B0606020202030204" pitchFamily="34" charset="0"/>
              </a:rPr>
              <a:t>plaća naknadu </a:t>
            </a:r>
            <a:r>
              <a:rPr lang="hr-HR" sz="2000" dirty="0">
                <a:solidFill>
                  <a:srgbClr val="5A5D5F"/>
                </a:solidFill>
                <a:latin typeface="Arial Narrow" panose="020B0606020202030204" pitchFamily="34" charset="0"/>
              </a:rPr>
              <a:t>svom </a:t>
            </a:r>
            <a:r>
              <a:rPr lang="hr-HR" sz="2000" dirty="0" err="1">
                <a:solidFill>
                  <a:srgbClr val="5A5D5F"/>
                </a:solidFill>
                <a:latin typeface="Arial Narrow" panose="020B0606020202030204" pitchFamily="34" charset="0"/>
              </a:rPr>
              <a:t>snabdevaču</a:t>
            </a:r>
            <a:r>
              <a:rPr lang="hr-HR" sz="2000" dirty="0">
                <a:solidFill>
                  <a:srgbClr val="5A5D5F"/>
                </a:solidFill>
                <a:latin typeface="Arial Narrow" panose="020B0606020202030204" pitchFamily="34" charset="0"/>
              </a:rPr>
              <a:t> koji je direktno pogođen aktiviranjem upravljanja potrošnjom (ograničeno na pokrivanje uzrokovanog troška) (ZIDZoE, 210v.)</a:t>
            </a:r>
          </a:p>
          <a:p>
            <a:pPr marL="357188" indent="-357188">
              <a:defRPr/>
            </a:pPr>
            <a:r>
              <a:rPr lang="hr-HR" sz="2000" dirty="0">
                <a:solidFill>
                  <a:srgbClr val="5A5D5F"/>
                </a:solidFill>
                <a:latin typeface="Arial Narrow" panose="020B0606020202030204" pitchFamily="34" charset="0"/>
              </a:rPr>
              <a:t>Naknadu utvrđuje </a:t>
            </a:r>
            <a:r>
              <a:rPr lang="hr-HR" sz="2000" dirty="0">
                <a:solidFill>
                  <a:srgbClr val="FF0000"/>
                </a:solidFill>
                <a:latin typeface="Arial Narrow" panose="020B0606020202030204" pitchFamily="34" charset="0"/>
              </a:rPr>
              <a:t>Agencija</a:t>
            </a:r>
          </a:p>
          <a:p>
            <a:pPr>
              <a:defRPr/>
            </a:pPr>
            <a:endParaRPr lang="hr-HR" sz="2000" dirty="0">
              <a:solidFill>
                <a:srgbClr val="5A5D5F"/>
              </a:solidFill>
              <a:latin typeface="Arial Narrow" panose="020B0606020202030204" pitchFamily="34" charset="0"/>
            </a:endParaRPr>
          </a:p>
          <a:p>
            <a:pPr>
              <a:defRPr/>
            </a:pPr>
            <a:endParaRPr lang="hr-HR" sz="2000" dirty="0">
              <a:solidFill>
                <a:srgbClr val="5A5D5F"/>
              </a:solidFill>
              <a:latin typeface="Arial Narrow" panose="020B0606020202030204" pitchFamily="34" charset="0"/>
            </a:endParaRPr>
          </a:p>
        </p:txBody>
      </p:sp>
      <p:sp>
        <p:nvSpPr>
          <p:cNvPr id="3" name="Arrow: Down 2">
            <a:extLst>
              <a:ext uri="{FF2B5EF4-FFF2-40B4-BE49-F238E27FC236}">
                <a16:creationId xmlns:a16="http://schemas.microsoft.com/office/drawing/2014/main" id="{56B6B4A8-EECE-4ED0-ACB0-FEDA1E04C03E}"/>
              </a:ext>
            </a:extLst>
          </p:cNvPr>
          <p:cNvSpPr/>
          <p:nvPr/>
        </p:nvSpPr>
        <p:spPr>
          <a:xfrm>
            <a:off x="4211638" y="3789363"/>
            <a:ext cx="144462" cy="431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CD5A794-0523-4051-AF15-C7A2DC222DDC}"/>
              </a:ext>
            </a:extLst>
          </p:cNvPr>
          <p:cNvSpPr>
            <a:spLocks noGrp="1" noChangeArrowheads="1"/>
          </p:cNvSpPr>
          <p:nvPr>
            <p:ph type="title"/>
          </p:nvPr>
        </p:nvSpPr>
        <p:spPr bwMode="auto">
          <a:xfrm>
            <a:off x="560388" y="547688"/>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Upravljanje potrošnjom kroz pružanje usluga fleksibilnosti</a:t>
            </a:r>
            <a:endParaRPr lang="en-GB" altLang="en-US" sz="2400"/>
          </a:p>
        </p:txBody>
      </p:sp>
      <p:pic>
        <p:nvPicPr>
          <p:cNvPr id="53251" name="Picture 6">
            <a:extLst>
              <a:ext uri="{FF2B5EF4-FFF2-40B4-BE49-F238E27FC236}">
                <a16:creationId xmlns:a16="http://schemas.microsoft.com/office/drawing/2014/main" id="{D8A4AEC9-572D-4928-8C19-636021CA7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573463"/>
            <a:ext cx="70786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Content Placeholder 2">
            <a:extLst>
              <a:ext uri="{FF2B5EF4-FFF2-40B4-BE49-F238E27FC236}">
                <a16:creationId xmlns:a16="http://schemas.microsoft.com/office/drawing/2014/main" id="{EC2EA90C-5B05-4021-90CF-D5D9F6615B95}"/>
              </a:ext>
            </a:extLst>
          </p:cNvPr>
          <p:cNvSpPr>
            <a:spLocks noGrp="1"/>
          </p:cNvSpPr>
          <p:nvPr>
            <p:ph idx="1"/>
          </p:nvPr>
        </p:nvSpPr>
        <p:spPr>
          <a:xfrm>
            <a:off x="622300" y="1270000"/>
            <a:ext cx="4176713" cy="1873250"/>
          </a:xfrm>
        </p:spPr>
        <p:txBody>
          <a:bodyPr/>
          <a:lstStyle/>
          <a:p>
            <a:r>
              <a:rPr lang="hr-HR" altLang="en-US" sz="2000" dirty="0">
                <a:latin typeface="Arial Narrow" panose="020B0606020202030204" pitchFamily="34" charset="0"/>
              </a:rPr>
              <a:t>Smanjenje potrošnje,</a:t>
            </a:r>
          </a:p>
          <a:p>
            <a:r>
              <a:rPr lang="hr-HR" altLang="en-US" sz="2000" dirty="0">
                <a:latin typeface="Arial Narrow" panose="020B0606020202030204" pitchFamily="34" charset="0"/>
              </a:rPr>
              <a:t>Povećanje potrošnje,</a:t>
            </a:r>
          </a:p>
          <a:p>
            <a:r>
              <a:rPr lang="hr-HR" altLang="en-US" sz="2000" dirty="0" err="1">
                <a:latin typeface="Arial Narrow" panose="020B0606020202030204" pitchFamily="34" charset="0"/>
              </a:rPr>
              <a:t>Premeštanje</a:t>
            </a:r>
            <a:r>
              <a:rPr lang="hr-HR" altLang="en-US" sz="2000" dirty="0">
                <a:latin typeface="Arial Narrow" panose="020B0606020202030204" pitchFamily="34" charset="0"/>
              </a:rPr>
              <a:t> potrošnje u vremenu, te</a:t>
            </a:r>
          </a:p>
          <a:p>
            <a:r>
              <a:rPr lang="hr-HR" altLang="en-US" sz="2000" dirty="0">
                <a:latin typeface="Arial Narrow" panose="020B0606020202030204" pitchFamily="34" charset="0"/>
              </a:rPr>
              <a:t>Korištenje pričuvnih generatora u samom postrojenju.</a:t>
            </a:r>
          </a:p>
          <a:p>
            <a:endParaRPr lang="hr-HR" altLang="en-US" sz="2000" dirty="0">
              <a:latin typeface="Arial Narrow" panose="020B0606020202030204" pitchFamily="34" charset="0"/>
            </a:endParaRPr>
          </a:p>
        </p:txBody>
      </p:sp>
      <p:sp>
        <p:nvSpPr>
          <p:cNvPr id="53253" name="Content Placeholder 4">
            <a:extLst>
              <a:ext uri="{FF2B5EF4-FFF2-40B4-BE49-F238E27FC236}">
                <a16:creationId xmlns:a16="http://schemas.microsoft.com/office/drawing/2014/main" id="{C0A8ED79-2E16-4B4E-9C75-B4BDCBED3BB8}"/>
              </a:ext>
            </a:extLst>
          </p:cNvPr>
          <p:cNvSpPr txBox="1">
            <a:spLocks/>
          </p:cNvSpPr>
          <p:nvPr/>
        </p:nvSpPr>
        <p:spPr bwMode="auto">
          <a:xfrm>
            <a:off x="4799013" y="946150"/>
            <a:ext cx="4176712"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endParaRPr lang="en-GB" altLang="en-US" sz="2000" dirty="0">
              <a:latin typeface="Arial Narrow" panose="020B0606020202030204" pitchFamily="34" charset="0"/>
            </a:endParaRPr>
          </a:p>
          <a:p>
            <a:r>
              <a:rPr lang="hr-HR" altLang="en-US" sz="2000" dirty="0">
                <a:latin typeface="Arial Narrow" panose="020B0606020202030204" pitchFamily="34" charset="0"/>
              </a:rPr>
              <a:t>Pogodni sistemi i uređaji:</a:t>
            </a:r>
          </a:p>
          <a:p>
            <a:pPr lvl="1"/>
            <a:r>
              <a:rPr lang="en-GB" altLang="en-US" sz="2000" dirty="0"/>
              <a:t>HVAC </a:t>
            </a:r>
            <a:r>
              <a:rPr lang="hr-HR" altLang="en-US" sz="2000" dirty="0"/>
              <a:t>sistemi</a:t>
            </a:r>
            <a:endParaRPr lang="en-GB" altLang="en-US" sz="2000" dirty="0"/>
          </a:p>
          <a:p>
            <a:pPr lvl="1"/>
            <a:r>
              <a:rPr lang="hr-HR" altLang="en-US" sz="2000" dirty="0"/>
              <a:t>Frižideri</a:t>
            </a:r>
          </a:p>
          <a:p>
            <a:pPr lvl="1"/>
            <a:r>
              <a:rPr lang="hr-HR" altLang="en-US" sz="2000" dirty="0"/>
              <a:t>Hladnjače</a:t>
            </a:r>
          </a:p>
          <a:p>
            <a:pPr lvl="1"/>
            <a:r>
              <a:rPr lang="hr-HR" altLang="en-US" sz="2000" dirty="0"/>
              <a:t>Pumpe (u vodoopskrbi i sl.)</a:t>
            </a:r>
          </a:p>
          <a:p>
            <a:pPr lvl="1"/>
            <a:endParaRPr lang="hr-HR" altLang="en-US" dirty="0"/>
          </a:p>
          <a:p>
            <a:pPr lvl="1"/>
            <a:endParaRPr lang="hr-HR" altLang="en-US" dirty="0"/>
          </a:p>
          <a:p>
            <a:pPr lvl="1"/>
            <a:endParaRPr lang="hr-HR" altLang="en-US" dirty="0"/>
          </a:p>
          <a:p>
            <a:endParaRPr lang="en-GB" altLang="en-US" sz="2000" dirty="0">
              <a:latin typeface="Arial Narrow" panose="020B0606020202030204" pitchFamily="34" charset="0"/>
            </a:endParaRPr>
          </a:p>
          <a:p>
            <a:endParaRPr lang="en-GB" altLang="en-US" sz="2000" dirty="0">
              <a:latin typeface="Arial Narrow" panose="020B0606020202030204" pitchFamily="34" charset="0"/>
            </a:endParaRPr>
          </a:p>
          <a:p>
            <a:endParaRPr lang="en-GB" altLang="en-US" sz="2000" dirty="0">
              <a:latin typeface="Arial Narrow" panose="020B0606020202030204" pitchFamily="34" charset="0"/>
            </a:endParaRPr>
          </a:p>
          <a:p>
            <a:endParaRPr lang="en-GB" altLang="en-US" sz="2000" dirty="0">
              <a:latin typeface="Arial Narrow" panose="020B0606020202030204" pitchFamily="34" charset="0"/>
            </a:endParaRPr>
          </a:p>
          <a:p>
            <a:endParaRPr lang="hr-HR" altLang="en-US" sz="2000" dirty="0">
              <a:latin typeface="Arial Narrow" panose="020B0606020202030204" pitchFamily="34" charset="0"/>
            </a:endParaRPr>
          </a:p>
          <a:p>
            <a:endParaRPr lang="hr-HR" altLang="en-US" sz="2000" dirty="0">
              <a:latin typeface="Arial Narrow" panose="020B0606020202030204" pitchFamily="34" charset="0"/>
            </a:endParaRPr>
          </a:p>
          <a:p>
            <a:endParaRPr lang="hr-HR" altLang="en-US" sz="2000" dirty="0">
              <a:latin typeface="Arial Narrow" panose="020B0606020202030204" pitchFamily="34" charset="0"/>
            </a:endParaRPr>
          </a:p>
          <a:p>
            <a:endParaRPr lang="hr-HR" altLang="en-US" sz="2000" dirty="0">
              <a:latin typeface="Arial Narrow" panose="020B0606020202030204" pitchFamily="34" charset="0"/>
            </a:endParaRPr>
          </a:p>
          <a:p>
            <a:endParaRPr lang="hr-HR" altLang="en-US" sz="2000" dirty="0">
              <a:latin typeface="Arial Narrow" panose="020B0606020202030204" pitchFamily="34" charset="0"/>
            </a:endParaRPr>
          </a:p>
          <a:p>
            <a:endParaRPr lang="hr-HR" altLang="en-US" sz="2000" dirty="0">
              <a:latin typeface="Arial Narrow" panose="020B0606020202030204" pitchFamily="34" charset="0"/>
            </a:endParaRPr>
          </a:p>
          <a:p>
            <a:r>
              <a:rPr lang="hr-HR" altLang="en-US" sz="2000" dirty="0">
                <a:latin typeface="Arial Narrow" panose="020B0606020202030204" pitchFamily="34" charset="0"/>
              </a:rPr>
              <a:t>	</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a:extLst>
              <a:ext uri="{FF2B5EF4-FFF2-40B4-BE49-F238E27FC236}">
                <a16:creationId xmlns:a16="http://schemas.microsoft.com/office/drawing/2014/main" id="{806FC314-CC9F-41A4-A919-469D9AF1A772}"/>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C59261F9-4705-40B4-A2EB-5744D6668F31}" type="slidenum">
              <a:rPr lang="hr-HR" altLang="en-US" sz="1800" smtClean="0">
                <a:solidFill>
                  <a:schemeClr val="tx1"/>
                </a:solidFill>
                <a:latin typeface="Arial" panose="020B0604020202020204" pitchFamily="34" charset="0"/>
              </a:rPr>
              <a:pPr>
                <a:spcBef>
                  <a:spcPct val="0"/>
                </a:spcBef>
                <a:buFontTx/>
                <a:buNone/>
              </a:pPr>
              <a:t>36</a:t>
            </a:fld>
            <a:endParaRPr lang="hr-HR" altLang="en-US" sz="1800">
              <a:solidFill>
                <a:schemeClr val="tx1"/>
              </a:solidFill>
              <a:latin typeface="Arial" panose="020B0604020202020204" pitchFamily="34" charset="0"/>
            </a:endParaRPr>
          </a:p>
        </p:txBody>
      </p:sp>
      <p:sp>
        <p:nvSpPr>
          <p:cNvPr id="54275" name="Title 1">
            <a:extLst>
              <a:ext uri="{FF2B5EF4-FFF2-40B4-BE49-F238E27FC236}">
                <a16:creationId xmlns:a16="http://schemas.microsoft.com/office/drawing/2014/main" id="{B02A188E-7094-419C-B505-C7078F6C337B}"/>
              </a:ext>
            </a:extLst>
          </p:cNvPr>
          <p:cNvSpPr>
            <a:spLocks noGrp="1" noChangeArrowheads="1"/>
          </p:cNvSpPr>
          <p:nvPr>
            <p:ph type="title"/>
          </p:nvPr>
        </p:nvSpPr>
        <p:spPr bwMode="auto">
          <a:xfrm>
            <a:off x="323850" y="260350"/>
            <a:ext cx="7561263"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dirty="0"/>
              <a:t>Kako </a:t>
            </a:r>
            <a:r>
              <a:rPr lang="hr-HR" altLang="en-US" sz="2400" dirty="0" err="1"/>
              <a:t>deluje</a:t>
            </a:r>
            <a:r>
              <a:rPr lang="hr-HR" altLang="en-US" sz="2400" dirty="0"/>
              <a:t> </a:t>
            </a:r>
            <a:r>
              <a:rPr lang="hr-HR" altLang="en-US" sz="2400" dirty="0" err="1"/>
              <a:t>agregator</a:t>
            </a:r>
            <a:endParaRPr lang="en-GB" altLang="en-US" sz="2400" dirty="0"/>
          </a:p>
        </p:txBody>
      </p:sp>
      <p:grpSp>
        <p:nvGrpSpPr>
          <p:cNvPr id="54276" name="Group 19">
            <a:extLst>
              <a:ext uri="{FF2B5EF4-FFF2-40B4-BE49-F238E27FC236}">
                <a16:creationId xmlns:a16="http://schemas.microsoft.com/office/drawing/2014/main" id="{2C88AF9D-5BC7-4AFF-A611-3921AB9EB94A}"/>
              </a:ext>
            </a:extLst>
          </p:cNvPr>
          <p:cNvGrpSpPr>
            <a:grpSpLocks/>
          </p:cNvGrpSpPr>
          <p:nvPr/>
        </p:nvGrpSpPr>
        <p:grpSpPr bwMode="auto">
          <a:xfrm>
            <a:off x="323850" y="765175"/>
            <a:ext cx="8496300" cy="5956300"/>
            <a:chOff x="0" y="334673"/>
            <a:chExt cx="9144000" cy="6373875"/>
          </a:xfrm>
        </p:grpSpPr>
        <p:pic>
          <p:nvPicPr>
            <p:cNvPr id="54277" name="Picture 9">
              <a:extLst>
                <a:ext uri="{FF2B5EF4-FFF2-40B4-BE49-F238E27FC236}">
                  <a16:creationId xmlns:a16="http://schemas.microsoft.com/office/drawing/2014/main" id="{031E6772-9353-46E8-A619-EA9DEB44D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673"/>
              <a:ext cx="9144000" cy="268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1">
              <a:extLst>
                <a:ext uri="{FF2B5EF4-FFF2-40B4-BE49-F238E27FC236}">
                  <a16:creationId xmlns:a16="http://schemas.microsoft.com/office/drawing/2014/main" id="{543B6B05-2CBF-4C1A-8EA2-B3B940C67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0" y="1989923"/>
              <a:ext cx="8959661" cy="258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3">
              <a:extLst>
                <a:ext uri="{FF2B5EF4-FFF2-40B4-BE49-F238E27FC236}">
                  <a16:creationId xmlns:a16="http://schemas.microsoft.com/office/drawing/2014/main" id="{C0ECCCDB-E3BB-40D1-8912-217D943D4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30" y="3478294"/>
              <a:ext cx="8959661" cy="229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8">
              <a:extLst>
                <a:ext uri="{FF2B5EF4-FFF2-40B4-BE49-F238E27FC236}">
                  <a16:creationId xmlns:a16="http://schemas.microsoft.com/office/drawing/2014/main" id="{E1C8358A-BE23-4084-BC9F-C6C883E3E3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86" y="4673341"/>
              <a:ext cx="9035514" cy="203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AF01EF6-FFA2-4982-B6FA-6882BAA34180}"/>
              </a:ext>
            </a:extLst>
          </p:cNvPr>
          <p:cNvSpPr>
            <a:spLocks noGrp="1" noChangeArrowheads="1"/>
          </p:cNvSpPr>
          <p:nvPr>
            <p:ph type="title"/>
          </p:nvPr>
        </p:nvSpPr>
        <p:spPr bwMode="auto">
          <a:xfrm>
            <a:off x="684213" y="836613"/>
            <a:ext cx="7920037"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Upravljanje potrošnjom putem agregiranja</a:t>
            </a:r>
            <a:endParaRPr lang="en-GB" altLang="en-US" sz="2400"/>
          </a:p>
        </p:txBody>
      </p:sp>
      <p:sp>
        <p:nvSpPr>
          <p:cNvPr id="55299" name="Slide Number Placeholder 4">
            <a:extLst>
              <a:ext uri="{FF2B5EF4-FFF2-40B4-BE49-F238E27FC236}">
                <a16:creationId xmlns:a16="http://schemas.microsoft.com/office/drawing/2014/main" id="{210E86B4-D123-4946-8E5C-BC69C7634D64}"/>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669815E0-7689-4347-B36D-C872D72806BE}" type="slidenum">
              <a:rPr lang="hr-HR" altLang="en-US" sz="1800" smtClean="0">
                <a:solidFill>
                  <a:schemeClr val="tx1"/>
                </a:solidFill>
                <a:latin typeface="Arial" panose="020B0604020202020204" pitchFamily="34" charset="0"/>
              </a:rPr>
              <a:pPr>
                <a:spcBef>
                  <a:spcPct val="0"/>
                </a:spcBef>
                <a:buFontTx/>
                <a:buNone/>
              </a:pPr>
              <a:t>37</a:t>
            </a:fld>
            <a:endParaRPr lang="hr-HR" altLang="en-US" sz="1800">
              <a:solidFill>
                <a:schemeClr val="tx1"/>
              </a:solidFill>
              <a:latin typeface="Arial" panose="020B0604020202020204" pitchFamily="34" charset="0"/>
            </a:endParaRPr>
          </a:p>
        </p:txBody>
      </p:sp>
      <p:sp>
        <p:nvSpPr>
          <p:cNvPr id="6" name="Content Placeholder 2">
            <a:extLst>
              <a:ext uri="{FF2B5EF4-FFF2-40B4-BE49-F238E27FC236}">
                <a16:creationId xmlns:a16="http://schemas.microsoft.com/office/drawing/2014/main" id="{4B30F6ED-90D6-4DD3-AA30-D146F634506D}"/>
              </a:ext>
            </a:extLst>
          </p:cNvPr>
          <p:cNvSpPr>
            <a:spLocks noGrp="1"/>
          </p:cNvSpPr>
          <p:nvPr>
            <p:ph sz="half" idx="1"/>
          </p:nvPr>
        </p:nvSpPr>
        <p:spPr>
          <a:xfrm>
            <a:off x="539750" y="1412875"/>
            <a:ext cx="8064500" cy="4752975"/>
          </a:xfrm>
        </p:spPr>
        <p:txBody>
          <a:bodyPr/>
          <a:lstStyle/>
          <a:p>
            <a:pPr>
              <a:defRPr/>
            </a:pPr>
            <a:endParaRPr lang="hr-HR" sz="2000" dirty="0">
              <a:solidFill>
                <a:srgbClr val="000000"/>
              </a:solidFill>
              <a:latin typeface="Arial Narrow" panose="020B0606020202030204" pitchFamily="34" charset="0"/>
            </a:endParaRPr>
          </a:p>
          <a:p>
            <a:pPr marL="0" indent="0" algn="just">
              <a:buFont typeface="Arial" panose="020B0604020202020204" pitchFamily="34" charset="0"/>
              <a:buNone/>
              <a:defRPr/>
            </a:pPr>
            <a:r>
              <a:rPr lang="hr-HR" sz="2000" dirty="0">
                <a:solidFill>
                  <a:srgbClr val="5A5D5F"/>
                </a:solidFill>
                <a:latin typeface="Arial Narrow" panose="020B0606020202030204" pitchFamily="34" charset="0"/>
              </a:rPr>
              <a:t>ZIDZoE , </a:t>
            </a:r>
            <a:r>
              <a:rPr lang="hr-HR" sz="2000" dirty="0" err="1">
                <a:solidFill>
                  <a:srgbClr val="5A5D5F"/>
                </a:solidFill>
                <a:latin typeface="Arial Narrow" panose="020B0606020202030204" pitchFamily="34" charset="0"/>
              </a:rPr>
              <a:t>čl</a:t>
            </a:r>
            <a:r>
              <a:rPr lang="hr-HR" sz="2000" dirty="0">
                <a:solidFill>
                  <a:srgbClr val="5A5D5F"/>
                </a:solidFill>
                <a:latin typeface="Arial Narrow" panose="020B0606020202030204" pitchFamily="34" charset="0"/>
              </a:rPr>
              <a:t>, 210v:</a:t>
            </a:r>
            <a:r>
              <a:rPr lang="sr-Cyrl-CS" sz="2000" dirty="0">
                <a:solidFill>
                  <a:srgbClr val="5A5D5F"/>
                </a:solidFill>
                <a:latin typeface="Arial Narrow" panose="020B0606020202030204" pitchFamily="34" charset="0"/>
              </a:rPr>
              <a:t> </a:t>
            </a:r>
            <a:endParaRPr lang="hr-HR" sz="2000" dirty="0">
              <a:solidFill>
                <a:srgbClr val="5A5D5F"/>
              </a:solidFill>
              <a:latin typeface="Arial Narrow" panose="020B0606020202030204" pitchFamily="34" charset="0"/>
            </a:endParaRPr>
          </a:p>
          <a:p>
            <a:pPr algn="just">
              <a:buFont typeface="Arial Narrow" panose="020B0606020202030204" pitchFamily="34" charset="0"/>
              <a:buChar char="−"/>
              <a:defRPr/>
            </a:pPr>
            <a:r>
              <a:rPr lang="sr-Cyrl-CS" sz="2000" dirty="0" err="1">
                <a:solidFill>
                  <a:srgbClr val="5A5D5F"/>
                </a:solidFill>
                <a:latin typeface="Arial Narrow" panose="020B0606020202030204" pitchFamily="34" charset="0"/>
              </a:rPr>
              <a:t>Krajnji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kupac</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koji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ima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mogućnost</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pružanja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usluge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upravlјanja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potrošnjom</a:t>
            </a:r>
            <a:r>
              <a:rPr lang="sr-Latn-R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može</a:t>
            </a:r>
            <a:r>
              <a:rPr lang="sr-Cyrl-CS" sz="2000"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kao</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učesnik</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tržišta</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električne</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energije</a:t>
            </a:r>
            <a:r>
              <a:rPr lang="sr-Cyrl-CS" sz="2000" b="1"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iz</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člana</a:t>
            </a:r>
            <a:r>
              <a:rPr lang="sr-Cyrl-CS" sz="2000" dirty="0">
                <a:solidFill>
                  <a:srgbClr val="5A5D5F"/>
                </a:solidFill>
                <a:latin typeface="Arial Narrow" panose="020B0606020202030204" pitchFamily="34" charset="0"/>
              </a:rPr>
              <a:t> 169. </a:t>
            </a:r>
            <a:r>
              <a:rPr lang="sr-Cyrl-CS" sz="2000" dirty="0" err="1">
                <a:solidFill>
                  <a:srgbClr val="5A5D5F"/>
                </a:solidFill>
                <a:latin typeface="Arial Narrow" panose="020B0606020202030204" pitchFamily="34" charset="0"/>
              </a:rPr>
              <a:t>ovog</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zakona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ili</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putem</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agregiranja</a:t>
            </a:r>
            <a:r>
              <a:rPr lang="sr-Cyrl-CS" sz="2000" dirty="0">
                <a:solidFill>
                  <a:srgbClr val="5A5D5F"/>
                </a:solidFill>
                <a:latin typeface="Arial Narrow" panose="020B0606020202030204" pitchFamily="34" charset="0"/>
              </a:rPr>
              <a:t> </a:t>
            </a:r>
            <a:r>
              <a:rPr lang="sr-Cyrl-CS" sz="2000" b="1" dirty="0" err="1">
                <a:solidFill>
                  <a:srgbClr val="FF0000"/>
                </a:solidFill>
                <a:latin typeface="Arial Narrow" panose="020B0606020202030204" pitchFamily="34" charset="0"/>
              </a:rPr>
              <a:t>ravnopravno</a:t>
            </a:r>
            <a:r>
              <a:rPr lang="sr-Cyrl-CS" sz="2000" dirty="0">
                <a:solidFill>
                  <a:srgbClr val="FF0000"/>
                </a:solidFill>
                <a:latin typeface="Arial Narrow" panose="020B0606020202030204" pitchFamily="34" charset="0"/>
              </a:rPr>
              <a:t> </a:t>
            </a:r>
            <a:r>
              <a:rPr lang="sr-Cyrl-CS" sz="2000" dirty="0" err="1">
                <a:solidFill>
                  <a:srgbClr val="5A5D5F"/>
                </a:solidFill>
                <a:latin typeface="Arial Narrow" panose="020B0606020202030204" pitchFamily="34" charset="0"/>
              </a:rPr>
              <a:t>da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učestvuje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na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odgovarajućim</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tržištima</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električne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energije</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iz</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člana</a:t>
            </a:r>
            <a:r>
              <a:rPr lang="sr-Cyrl-CS" sz="2000" dirty="0">
                <a:solidFill>
                  <a:srgbClr val="5A5D5F"/>
                </a:solidFill>
                <a:latin typeface="Arial Narrow" panose="020B0606020202030204" pitchFamily="34" charset="0"/>
              </a:rPr>
              <a:t> 168. </a:t>
            </a:r>
            <a:r>
              <a:rPr lang="sr-Cyrl-CS" sz="2000" dirty="0" err="1">
                <a:solidFill>
                  <a:srgbClr val="5A5D5F"/>
                </a:solidFill>
                <a:latin typeface="Arial Narrow" panose="020B0606020202030204" pitchFamily="34" charset="0"/>
              </a:rPr>
              <a:t>ovog</a:t>
            </a:r>
            <a:r>
              <a:rPr lang="sr-Cyrl-CS" sz="2000"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zakona</a:t>
            </a:r>
            <a:r>
              <a:rPr lang="sr-Cyrl-CS" sz="2000" dirty="0">
                <a:solidFill>
                  <a:srgbClr val="5A5D5F"/>
                </a:solidFill>
                <a:latin typeface="Arial Narrow" panose="020B0606020202030204" pitchFamily="34" charset="0"/>
              </a:rPr>
              <a:t>. </a:t>
            </a:r>
            <a:endParaRPr lang="hr-HR" sz="2000" dirty="0">
              <a:solidFill>
                <a:srgbClr val="5A5D5F"/>
              </a:solidFill>
              <a:latin typeface="Arial Narrow" panose="020B0606020202030204" pitchFamily="34" charset="0"/>
            </a:endParaRPr>
          </a:p>
          <a:p>
            <a:pPr algn="just">
              <a:buFont typeface="Arial Narrow" panose="020B0606020202030204" pitchFamily="34" charset="0"/>
              <a:buChar char="−"/>
              <a:defRPr/>
            </a:pPr>
            <a:r>
              <a:rPr lang="sr-Cyrl-CS" sz="2000" b="1" dirty="0" err="1">
                <a:solidFill>
                  <a:srgbClr val="5A5D5F"/>
                </a:solidFill>
                <a:latin typeface="Arial Narrow" panose="020B0606020202030204" pitchFamily="34" charset="0"/>
              </a:rPr>
              <a:t>Operatori</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sistema</a:t>
            </a:r>
            <a:r>
              <a:rPr lang="sr-Cyrl-CS" sz="2000" b="1" dirty="0">
                <a:solidFill>
                  <a:srgbClr val="5A5D5F"/>
                </a:solidFill>
                <a:latin typeface="Arial Narrow" panose="020B0606020202030204" pitchFamily="34" charset="0"/>
              </a:rPr>
              <a:t> </a:t>
            </a:r>
            <a:r>
              <a:rPr lang="sr-Cyrl-CS" sz="2000" dirty="0" err="1">
                <a:solidFill>
                  <a:srgbClr val="5A5D5F"/>
                </a:solidFill>
                <a:latin typeface="Arial Narrow" panose="020B0606020202030204" pitchFamily="34" charset="0"/>
              </a:rPr>
              <a:t>prilikom</a:t>
            </a:r>
            <a:r>
              <a:rPr lang="sr-Cyrl-CS" sz="2000"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nabavke</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pomoćnih</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usluga</a:t>
            </a:r>
            <a:r>
              <a:rPr lang="sr-Cyrl-CS" sz="2000" b="1" dirty="0">
                <a:solidFill>
                  <a:srgbClr val="5A5D5F"/>
                </a:solidFill>
                <a:latin typeface="Arial Narrow" panose="020B0606020202030204" pitchFamily="34" charset="0"/>
              </a:rPr>
              <a:t> </a:t>
            </a:r>
            <a:r>
              <a:rPr lang="sr-Cyrl-CS" sz="2000" b="1" dirty="0" err="1">
                <a:solidFill>
                  <a:srgbClr val="FF0000"/>
                </a:solidFill>
                <a:latin typeface="Arial Narrow" panose="020B0606020202030204" pitchFamily="34" charset="0"/>
              </a:rPr>
              <a:t>ravnopravno</a:t>
            </a:r>
            <a:r>
              <a:rPr lang="sr-Cyrl-CS" sz="2000" b="1" dirty="0">
                <a:solidFill>
                  <a:srgbClr val="FF0000"/>
                </a:solidFill>
                <a:latin typeface="Arial Narrow" panose="020B0606020202030204" pitchFamily="34" charset="0"/>
              </a:rPr>
              <a:t> </a:t>
            </a:r>
            <a:r>
              <a:rPr lang="sr-Cyrl-CS" sz="2000" b="1" dirty="0" err="1">
                <a:solidFill>
                  <a:srgbClr val="FF0000"/>
                </a:solidFill>
                <a:latin typeface="Arial Narrow" panose="020B0606020202030204" pitchFamily="34" charset="0"/>
              </a:rPr>
              <a:t>tretiraju</a:t>
            </a:r>
            <a:r>
              <a:rPr lang="sr-Cyrl-CS" sz="2000" b="1" dirty="0">
                <a:solidFill>
                  <a:srgbClr val="FF0000"/>
                </a:solidFill>
                <a:latin typeface="Arial Narrow" panose="020B0606020202030204" pitchFamily="34" charset="0"/>
              </a:rPr>
              <a:t> </a:t>
            </a:r>
            <a:r>
              <a:rPr lang="sr-Cyrl-CS" sz="2000" b="1" dirty="0" err="1">
                <a:solidFill>
                  <a:srgbClr val="5A5D5F"/>
                </a:solidFill>
                <a:latin typeface="Arial Narrow" panose="020B0606020202030204" pitchFamily="34" charset="0"/>
              </a:rPr>
              <a:t>učesnike</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na</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tržištu</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koji</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se</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bave</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agregiranjem</a:t>
            </a:r>
            <a:r>
              <a:rPr lang="sr-Cyrl-CS" sz="2000" b="1" dirty="0">
                <a:solidFill>
                  <a:srgbClr val="5A5D5F"/>
                </a:solidFill>
                <a:latin typeface="Arial Narrow" panose="020B0606020202030204" pitchFamily="34" charset="0"/>
              </a:rPr>
              <a:t> u </a:t>
            </a:r>
            <a:r>
              <a:rPr lang="sr-Cyrl-CS" sz="2000" b="1" dirty="0" err="1">
                <a:solidFill>
                  <a:srgbClr val="5A5D5F"/>
                </a:solidFill>
                <a:latin typeface="Arial Narrow" panose="020B0606020202030204" pitchFamily="34" charset="0"/>
              </a:rPr>
              <a:t>upravlјanju</a:t>
            </a:r>
            <a:r>
              <a:rPr lang="sr-Cyrl-CS" sz="2000" b="1" dirty="0">
                <a:solidFill>
                  <a:srgbClr val="5A5D5F"/>
                </a:solidFill>
                <a:latin typeface="Arial Narrow" panose="020B0606020202030204" pitchFamily="34" charset="0"/>
              </a:rPr>
              <a:t> </a:t>
            </a:r>
            <a:r>
              <a:rPr lang="sr-Cyrl-CS" sz="2000" b="1" dirty="0" err="1">
                <a:solidFill>
                  <a:srgbClr val="5A5D5F"/>
                </a:solidFill>
                <a:latin typeface="Arial Narrow" panose="020B0606020202030204" pitchFamily="34" charset="0"/>
              </a:rPr>
              <a:t>potrošnjom</a:t>
            </a:r>
            <a:r>
              <a:rPr lang="sr-Latn-RS" sz="2000" b="1" dirty="0">
                <a:solidFill>
                  <a:srgbClr val="5A5D5F"/>
                </a:solidFill>
                <a:latin typeface="Arial Narrow" panose="020B0606020202030204" pitchFamily="34" charset="0"/>
              </a:rPr>
              <a:t>.</a:t>
            </a:r>
            <a:endParaRPr lang="hr-HR" sz="2000" b="1" dirty="0">
              <a:solidFill>
                <a:srgbClr val="5A5D5F"/>
              </a:solidFill>
              <a:latin typeface="Arial Narrow" panose="020B0606020202030204" pitchFamily="34" charset="0"/>
            </a:endParaRPr>
          </a:p>
          <a:p>
            <a:pPr marL="0" indent="0">
              <a:buFont typeface="Arial" panose="020B0604020202020204" pitchFamily="34" charset="0"/>
              <a:buNone/>
              <a:defRPr/>
            </a:pPr>
            <a:endParaRPr lang="hr-HR" sz="2000" dirty="0">
              <a:solidFill>
                <a:srgbClr val="5A5D5F"/>
              </a:solidFill>
              <a:latin typeface="Arial Narrow" panose="020B0606020202030204" pitchFamily="34" charset="0"/>
            </a:endParaRPr>
          </a:p>
          <a:p>
            <a:pPr>
              <a:defRPr/>
            </a:pPr>
            <a:endParaRPr lang="hr-HR" sz="2000" dirty="0">
              <a:solidFill>
                <a:srgbClr val="5A5D5F"/>
              </a:solidFill>
              <a:latin typeface="Arial Narrow" panose="020B0606020202030204" pitchFamily="34" charset="0"/>
            </a:endParaRPr>
          </a:p>
          <a:p>
            <a:pPr marL="0" indent="0" algn="ctr">
              <a:buFont typeface="Arial" panose="020B0604020202020204" pitchFamily="34" charset="0"/>
              <a:buNone/>
              <a:defRPr/>
            </a:pPr>
            <a:r>
              <a:rPr lang="hr-HR" sz="2000" b="1" dirty="0">
                <a:solidFill>
                  <a:srgbClr val="5A5D5F"/>
                </a:solidFill>
                <a:latin typeface="Arial Narrow" panose="020B0606020202030204" pitchFamily="34" charset="0"/>
              </a:rPr>
              <a:t>Deklaratorna, teorijski nivo, </a:t>
            </a:r>
          </a:p>
          <a:p>
            <a:pPr marL="0" indent="0" algn="ctr">
              <a:buFont typeface="Arial" panose="020B0604020202020204" pitchFamily="34" charset="0"/>
              <a:buNone/>
              <a:defRPr/>
            </a:pPr>
            <a:r>
              <a:rPr lang="hr-HR" sz="2000" b="1" dirty="0">
                <a:solidFill>
                  <a:srgbClr val="5A5D5F"/>
                </a:solidFill>
                <a:latin typeface="Arial Narrow" panose="020B0606020202030204" pitchFamily="34" charset="0"/>
              </a:rPr>
              <a:t>pitanje je kako urediti </a:t>
            </a:r>
            <a:r>
              <a:rPr lang="hr-HR" sz="2000" b="1" dirty="0">
                <a:solidFill>
                  <a:srgbClr val="FF0000"/>
                </a:solidFill>
                <a:latin typeface="Arial Narrow" panose="020B0606020202030204" pitchFamily="34" charset="0"/>
              </a:rPr>
              <a:t>RAVNOPRAVNOST </a:t>
            </a:r>
            <a:r>
              <a:rPr lang="hr-HR" sz="2000" b="1" dirty="0">
                <a:solidFill>
                  <a:srgbClr val="5A5D5F"/>
                </a:solidFill>
                <a:latin typeface="Arial Narrow" panose="020B0606020202030204" pitchFamily="34" charset="0"/>
              </a:rPr>
              <a:t>u praksi, u sprovođenju </a:t>
            </a:r>
            <a:r>
              <a:rPr lang="hr-HR" sz="2000" b="1" dirty="0" err="1">
                <a:solidFill>
                  <a:srgbClr val="5A5D5F"/>
                </a:solidFill>
                <a:latin typeface="Arial Narrow" panose="020B0606020202030204" pitchFamily="34" charset="0"/>
              </a:rPr>
              <a:t>ZIDZoE</a:t>
            </a:r>
            <a:endParaRPr lang="hr-HR" sz="2000" b="1" dirty="0">
              <a:solidFill>
                <a:srgbClr val="5A5D5F"/>
              </a:solidFill>
              <a:latin typeface="Arial Narrow" panose="020B0606020202030204"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0147799-6E00-41A3-BCBE-EACA706E2F8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Okvirne </a:t>
            </a:r>
            <a:r>
              <a:rPr lang="hr-HR" altLang="en-US" dirty="0" err="1"/>
              <a:t>smernice</a:t>
            </a:r>
            <a:r>
              <a:rPr lang="hr-HR" altLang="en-US" dirty="0"/>
              <a:t> za upravljanje potrošnjom - FG DR</a:t>
            </a:r>
            <a:endParaRPr lang="en-GB" altLang="en-US" dirty="0"/>
          </a:p>
        </p:txBody>
      </p:sp>
      <p:pic>
        <p:nvPicPr>
          <p:cNvPr id="56323" name="Picture 4">
            <a:extLst>
              <a:ext uri="{FF2B5EF4-FFF2-40B4-BE49-F238E27FC236}">
                <a16:creationId xmlns:a16="http://schemas.microsoft.com/office/drawing/2014/main" id="{4F390853-7D70-43CB-81F6-F0CE6606DD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71638"/>
            <a:ext cx="2981325" cy="41481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6324" name="TextBox 7">
            <a:extLst>
              <a:ext uri="{FF2B5EF4-FFF2-40B4-BE49-F238E27FC236}">
                <a16:creationId xmlns:a16="http://schemas.microsoft.com/office/drawing/2014/main" id="{5B5BD930-C88B-433C-8552-FCD902843777}"/>
              </a:ext>
            </a:extLst>
          </p:cNvPr>
          <p:cNvSpPr txBox="1">
            <a:spLocks noChangeArrowheads="1"/>
          </p:cNvSpPr>
          <p:nvPr/>
        </p:nvSpPr>
        <p:spPr bwMode="auto">
          <a:xfrm>
            <a:off x="3995738" y="1406525"/>
            <a:ext cx="4824412"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endParaRPr lang="en-GB" altLang="en-US" sz="2000">
              <a:solidFill>
                <a:srgbClr val="000000"/>
              </a:solidFill>
              <a:latin typeface="Arial" panose="020B0604020202020204" pitchFamily="34" charset="0"/>
            </a:endParaRPr>
          </a:p>
          <a:p>
            <a:pPr>
              <a:spcBef>
                <a:spcPct val="0"/>
              </a:spcBef>
              <a:buFontTx/>
              <a:buNone/>
            </a:pPr>
            <a:r>
              <a:rPr lang="en-GB" altLang="en-US" sz="1800">
                <a:solidFill>
                  <a:srgbClr val="000000"/>
                </a:solidFill>
                <a:latin typeface="Arial" panose="020B0604020202020204" pitchFamily="34" charset="0"/>
              </a:rPr>
              <a:t>FG </a:t>
            </a:r>
            <a:r>
              <a:rPr lang="hr-HR" altLang="en-US" sz="1800">
                <a:solidFill>
                  <a:srgbClr val="000000"/>
                </a:solidFill>
                <a:latin typeface="Arial" panose="020B0604020202020204" pitchFamily="34" charset="0"/>
              </a:rPr>
              <a:t>DR </a:t>
            </a:r>
            <a:r>
              <a:rPr lang="en-GB" altLang="en-US" sz="1800">
                <a:solidFill>
                  <a:srgbClr val="000000"/>
                </a:solidFill>
                <a:latin typeface="Arial" panose="020B0604020202020204" pitchFamily="34" charset="0"/>
              </a:rPr>
              <a:t>is developed in order to set out clear and objective principles for the development of harmonised rules regarding</a:t>
            </a:r>
            <a:r>
              <a:rPr lang="hr-HR" altLang="en-US" sz="1800">
                <a:solidFill>
                  <a:srgbClr val="000000"/>
                </a:solidFill>
                <a:latin typeface="Arial" panose="020B0604020202020204" pitchFamily="34" charset="0"/>
              </a:rPr>
              <a:t> </a:t>
            </a:r>
            <a:r>
              <a:rPr lang="en-GB" altLang="en-US" sz="1800">
                <a:solidFill>
                  <a:srgbClr val="000000"/>
                </a:solidFill>
                <a:latin typeface="Arial" panose="020B0604020202020204" pitchFamily="34" charset="0"/>
              </a:rPr>
              <a:t>demand response, including rules on aggregation, energy storage and demand curtailment, pursuant to </a:t>
            </a:r>
            <a:r>
              <a:rPr lang="en-GB" altLang="en-US" sz="1800" b="1">
                <a:solidFill>
                  <a:srgbClr val="000000"/>
                </a:solidFill>
                <a:latin typeface="Arial" panose="020B0604020202020204" pitchFamily="34" charset="0"/>
              </a:rPr>
              <a:t>Article 59(1)(e) of the Electricity Regulation</a:t>
            </a:r>
            <a:r>
              <a:rPr lang="hr-HR" altLang="en-US" sz="1800" b="1">
                <a:solidFill>
                  <a:srgbClr val="000000"/>
                </a:solidFill>
                <a:latin typeface="Arial" panose="020B0604020202020204" pitchFamily="34" charset="0"/>
              </a:rPr>
              <a:t>. </a:t>
            </a:r>
            <a:endParaRPr lang="en-GB" altLang="en-US" sz="1800" b="1">
              <a:solidFill>
                <a:srgbClr val="000000"/>
              </a:solidFill>
              <a:latin typeface="Arial" panose="020B0604020202020204" pitchFamily="34" charset="0"/>
            </a:endParaRPr>
          </a:p>
        </p:txBody>
      </p:sp>
      <p:sp>
        <p:nvSpPr>
          <p:cNvPr id="56325" name="TextBox 9">
            <a:extLst>
              <a:ext uri="{FF2B5EF4-FFF2-40B4-BE49-F238E27FC236}">
                <a16:creationId xmlns:a16="http://schemas.microsoft.com/office/drawing/2014/main" id="{1590A62E-95B0-446E-A47C-405C9D42D44E}"/>
              </a:ext>
            </a:extLst>
          </p:cNvPr>
          <p:cNvSpPr txBox="1">
            <a:spLocks noChangeArrowheads="1"/>
          </p:cNvSpPr>
          <p:nvPr/>
        </p:nvSpPr>
        <p:spPr bwMode="auto">
          <a:xfrm>
            <a:off x="3995738" y="4076700"/>
            <a:ext cx="4800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r>
              <a:rPr lang="sr-Latn-RS" altLang="en-US" sz="1800" dirty="0">
                <a:solidFill>
                  <a:srgbClr val="000000"/>
                </a:solidFill>
                <a:latin typeface="Arial" panose="020B0604020202020204" pitchFamily="34" charset="0"/>
              </a:rPr>
              <a:t>Čl. 59.1.e) utvrđuje pravila kojima se sprovodi čl. 57. ove Uredbe (ER) i </a:t>
            </a:r>
            <a:r>
              <a:rPr lang="sr-Latn-RS" altLang="en-US" sz="1800" b="1" dirty="0">
                <a:solidFill>
                  <a:srgbClr val="000000"/>
                </a:solidFill>
                <a:latin typeface="Arial" panose="020B0604020202020204" pitchFamily="34" charset="0"/>
              </a:rPr>
              <a:t>čl. 17., 31., 32., 36., 40. i 54. Direktive (EU) 2019/944 </a:t>
            </a:r>
            <a:r>
              <a:rPr lang="sr-Latn-RS" altLang="en-US" sz="1800" dirty="0">
                <a:solidFill>
                  <a:srgbClr val="000000"/>
                </a:solidFill>
                <a:latin typeface="Arial" panose="020B0604020202020204" pitchFamily="34" charset="0"/>
              </a:rPr>
              <a:t>s obzirom na upravljanje potrošnjom. </a:t>
            </a:r>
            <a:endParaRPr lang="en-GB" altLang="en-US" sz="1800" dirty="0">
              <a:solidFill>
                <a:srgbClr val="000000"/>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57A3DA04-5918-4C87-B3A5-D0C639402882}"/>
              </a:ext>
            </a:extLst>
          </p:cNvPr>
          <p:cNvSpPr>
            <a:spLocks noGrp="1" noChangeArrowheads="1"/>
          </p:cNvSpPr>
          <p:nvPr>
            <p:ph type="title"/>
          </p:nvPr>
        </p:nvSpPr>
        <p:spPr bwMode="auto">
          <a:xfrm>
            <a:off x="457200" y="504825"/>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FG DR pokriva </a:t>
            </a:r>
            <a:r>
              <a:rPr lang="hr-HR" altLang="en-US" dirty="0" err="1"/>
              <a:t>sledeće</a:t>
            </a:r>
            <a:endParaRPr lang="en-GB" altLang="en-US" dirty="0"/>
          </a:p>
        </p:txBody>
      </p:sp>
      <p:sp>
        <p:nvSpPr>
          <p:cNvPr id="57347" name="Content Placeholder 2">
            <a:extLst>
              <a:ext uri="{FF2B5EF4-FFF2-40B4-BE49-F238E27FC236}">
                <a16:creationId xmlns:a16="http://schemas.microsoft.com/office/drawing/2014/main" id="{D0ADAFB7-DD33-40B5-9390-06AFAA42046D}"/>
              </a:ext>
            </a:extLst>
          </p:cNvPr>
          <p:cNvSpPr>
            <a:spLocks noGrp="1"/>
          </p:cNvSpPr>
          <p:nvPr>
            <p:ph idx="1"/>
          </p:nvPr>
        </p:nvSpPr>
        <p:spPr>
          <a:xfrm>
            <a:off x="457200" y="1165225"/>
            <a:ext cx="8229600" cy="4525963"/>
          </a:xfrm>
        </p:spPr>
        <p:txBody>
          <a:bodyPr/>
          <a:lstStyle/>
          <a:p>
            <a:r>
              <a:rPr lang="en-GB" altLang="en-US" sz="2400">
                <a:latin typeface="Arial Narrow" panose="020B0606020202030204" pitchFamily="34" charset="0"/>
                <a:cs typeface="Arial" panose="020B0604020202020204" pitchFamily="34" charset="0"/>
              </a:rPr>
              <a:t>General requirements for market access to be specified at European level </a:t>
            </a:r>
            <a:r>
              <a:rPr lang="en-GB" altLang="en-US" sz="2400" b="1">
                <a:latin typeface="Arial Narrow" panose="020B0606020202030204" pitchFamily="34" charset="0"/>
                <a:cs typeface="Arial" panose="020B0604020202020204" pitchFamily="34" charset="0"/>
              </a:rPr>
              <a:t>to ensure a level playing field for the participation of all the resources </a:t>
            </a:r>
            <a:r>
              <a:rPr lang="en-GB" altLang="en-US" sz="2400">
                <a:latin typeface="Arial Narrow" panose="020B0606020202030204" pitchFamily="34" charset="0"/>
                <a:cs typeface="Arial" panose="020B0604020202020204" pitchFamily="34" charset="0"/>
              </a:rPr>
              <a:t>in the electricity wholesale markets;</a:t>
            </a:r>
            <a:endParaRPr lang="hr-HR" altLang="en-US" sz="2400">
              <a:latin typeface="Arial Narrow" panose="020B0606020202030204" pitchFamily="34" charset="0"/>
              <a:cs typeface="Arial" panose="020B0604020202020204" pitchFamily="34" charset="0"/>
            </a:endParaRPr>
          </a:p>
          <a:p>
            <a:endParaRPr lang="en-GB" altLang="en-US" sz="2400">
              <a:latin typeface="Arial Narrow" panose="020B0606020202030204" pitchFamily="34" charset="0"/>
              <a:cs typeface="Arial" panose="020B0604020202020204" pitchFamily="34" charset="0"/>
            </a:endParaRPr>
          </a:p>
          <a:p>
            <a:r>
              <a:rPr lang="en-GB" altLang="en-US" sz="2400" b="1">
                <a:latin typeface="Arial Narrow" panose="020B0606020202030204" pitchFamily="34" charset="0"/>
                <a:cs typeface="Arial" panose="020B0604020202020204" pitchFamily="34" charset="0"/>
              </a:rPr>
              <a:t>Principles for ‘prequalification</a:t>
            </a:r>
            <a:r>
              <a:rPr lang="en-GB" altLang="en-US" sz="2400">
                <a:latin typeface="Arial Narrow" panose="020B0606020202030204" pitchFamily="34" charset="0"/>
                <a:cs typeface="Arial" panose="020B0604020202020204" pitchFamily="34" charset="0"/>
              </a:rPr>
              <a:t>’ aiming at </a:t>
            </a:r>
            <a:r>
              <a:rPr lang="en-GB" altLang="en-US" sz="2400" b="1">
                <a:latin typeface="Arial Narrow" panose="020B0606020202030204" pitchFamily="34" charset="0"/>
                <a:cs typeface="Arial" panose="020B0604020202020204" pitchFamily="34" charset="0"/>
              </a:rPr>
              <a:t>simplifying the process and removing entry barriers for everyone</a:t>
            </a:r>
            <a:r>
              <a:rPr lang="en-GB" altLang="en-US" sz="2400">
                <a:latin typeface="Arial Narrow" panose="020B0606020202030204" pitchFamily="34" charset="0"/>
                <a:cs typeface="Arial" panose="020B0604020202020204" pitchFamily="34" charset="0"/>
              </a:rPr>
              <a:t> (such as consumers with solar panels or electric vehicles or small storage facilities such as batteries) in different services to system operators. Prequalification processes allow potential providers (such as generators or consumers) </a:t>
            </a:r>
            <a:r>
              <a:rPr lang="en-GB" altLang="en-US" sz="2400" b="1">
                <a:latin typeface="Arial Narrow" panose="020B0606020202030204" pitchFamily="34" charset="0"/>
                <a:cs typeface="Arial" panose="020B0604020202020204" pitchFamily="34" charset="0"/>
              </a:rPr>
              <a:t>to give proof to the grid operators </a:t>
            </a:r>
            <a:r>
              <a:rPr lang="en-GB" altLang="en-US" sz="2400">
                <a:latin typeface="Arial Narrow" panose="020B0606020202030204" pitchFamily="34" charset="0"/>
                <a:cs typeface="Arial" panose="020B0604020202020204" pitchFamily="34" charset="0"/>
              </a:rPr>
              <a:t>that they fulfil the requirements for rendering one or more types of services (such as balancing, congestion management and voltage control) necessary to guarantee the secure operation of the system;</a:t>
            </a:r>
          </a:p>
          <a:p>
            <a:endParaRPr lang="en-GB" altLang="en-US" sz="200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B254DE1F-FA2A-4E07-98D9-E6BD99E6B864}"/>
              </a:ext>
            </a:extLst>
          </p:cNvPr>
          <p:cNvSpPr txBox="1">
            <a:spLocks noChangeArrowheads="1"/>
          </p:cNvSpPr>
          <p:nvPr/>
        </p:nvSpPr>
        <p:spPr bwMode="auto">
          <a:xfrm>
            <a:off x="1258888" y="1844675"/>
            <a:ext cx="66262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lgn="ctr">
              <a:spcBef>
                <a:spcPct val="0"/>
              </a:spcBef>
              <a:buFontTx/>
              <a:buNone/>
            </a:pPr>
            <a:r>
              <a:rPr lang="hr-HR" altLang="en-US" sz="4000" dirty="0"/>
              <a:t>Osnovne </a:t>
            </a:r>
            <a:r>
              <a:rPr lang="en-US" altLang="en-US" sz="4000" dirty="0" err="1"/>
              <a:t>odredbe</a:t>
            </a:r>
            <a:r>
              <a:rPr lang="hr-HR" altLang="en-US" sz="4000" dirty="0"/>
              <a:t> Direktive (EU) 2019/944</a:t>
            </a:r>
            <a:br>
              <a:rPr lang="hr-HR" altLang="en-US" sz="4000" dirty="0"/>
            </a:br>
            <a:endParaRPr lang="hr-HR" alt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2318A21-F4EA-45EB-854E-7F708507EA44}"/>
              </a:ext>
            </a:extLst>
          </p:cNvPr>
          <p:cNvSpPr>
            <a:spLocks noGrp="1" noChangeArrowheads="1"/>
          </p:cNvSpPr>
          <p:nvPr>
            <p:ph type="title"/>
          </p:nvPr>
        </p:nvSpPr>
        <p:spPr bwMode="auto">
          <a:xfrm>
            <a:off x="457200" y="765175"/>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FG DR pokriva </a:t>
            </a:r>
            <a:r>
              <a:rPr lang="hr-HR" altLang="en-US" dirty="0" err="1"/>
              <a:t>sledeće</a:t>
            </a:r>
            <a:endParaRPr lang="en-GB" altLang="en-US" dirty="0"/>
          </a:p>
        </p:txBody>
      </p:sp>
      <p:sp>
        <p:nvSpPr>
          <p:cNvPr id="58371" name="Content Placeholder 2">
            <a:extLst>
              <a:ext uri="{FF2B5EF4-FFF2-40B4-BE49-F238E27FC236}">
                <a16:creationId xmlns:a16="http://schemas.microsoft.com/office/drawing/2014/main" id="{C911FE98-FB8D-420A-8DE3-C7E0B839BFB5}"/>
              </a:ext>
            </a:extLst>
          </p:cNvPr>
          <p:cNvSpPr>
            <a:spLocks noGrp="1"/>
          </p:cNvSpPr>
          <p:nvPr>
            <p:ph idx="1"/>
          </p:nvPr>
        </p:nvSpPr>
        <p:spPr>
          <a:xfrm>
            <a:off x="457200" y="1562100"/>
            <a:ext cx="8229600" cy="4525963"/>
          </a:xfrm>
        </p:spPr>
        <p:txBody>
          <a:bodyPr/>
          <a:lstStyle/>
          <a:p>
            <a:r>
              <a:rPr lang="en-GB" altLang="en-US" sz="2400" dirty="0">
                <a:latin typeface="Arial Narrow" panose="020B0606020202030204" pitchFamily="34" charset="0"/>
                <a:cs typeface="Arial" panose="020B0604020202020204" pitchFamily="34" charset="0"/>
              </a:rPr>
              <a:t>Principles for the coordination of market-based procurement of congestion management, voltage control and balancing services with other wholesale markets and </a:t>
            </a:r>
            <a:r>
              <a:rPr lang="en-GB" altLang="en-US" sz="2400" b="1" dirty="0">
                <a:latin typeface="Arial Narrow" panose="020B0606020202030204" pitchFamily="34" charset="0"/>
                <a:cs typeface="Arial" panose="020B0604020202020204" pitchFamily="34" charset="0"/>
              </a:rPr>
              <a:t>between (distribution and transmission) system operators </a:t>
            </a:r>
            <a:r>
              <a:rPr lang="en-GB" altLang="en-US" sz="2400" dirty="0">
                <a:latin typeface="Arial Narrow" panose="020B0606020202030204" pitchFamily="34" charset="0"/>
                <a:cs typeface="Arial" panose="020B0604020202020204" pitchFamily="34" charset="0"/>
              </a:rPr>
              <a:t>ensuring coherence in interaction across different markets and timeframes; and</a:t>
            </a:r>
          </a:p>
          <a:p>
            <a:r>
              <a:rPr lang="en-GB" altLang="en-US" sz="2400" dirty="0">
                <a:latin typeface="Arial Narrow" panose="020B0606020202030204" pitchFamily="34" charset="0"/>
                <a:cs typeface="Arial" panose="020B0604020202020204" pitchFamily="34" charset="0"/>
              </a:rPr>
              <a:t>Requirements for </a:t>
            </a:r>
            <a:r>
              <a:rPr lang="en-GB" altLang="en-US" sz="2400" b="1" dirty="0">
                <a:latin typeface="Arial Narrow" panose="020B0606020202030204" pitchFamily="34" charset="0"/>
                <a:cs typeface="Arial" panose="020B0604020202020204" pitchFamily="34" charset="0"/>
              </a:rPr>
              <a:t>market-based procurement </a:t>
            </a:r>
            <a:r>
              <a:rPr lang="en-GB" altLang="en-US" sz="2400" dirty="0">
                <a:latin typeface="Arial Narrow" panose="020B0606020202030204" pitchFamily="34" charset="0"/>
                <a:cs typeface="Arial" panose="020B0604020202020204" pitchFamily="34" charset="0"/>
              </a:rPr>
              <a:t>of products used for electricity congestion management and voltage control.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88A9F8A-F403-4A43-88A8-FF89369A9EC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FG DR – </a:t>
            </a:r>
            <a:r>
              <a:rPr lang="hr-HR" altLang="en-US" dirty="0" err="1"/>
              <a:t>sledeći</a:t>
            </a:r>
            <a:r>
              <a:rPr lang="hr-HR" altLang="en-US" dirty="0"/>
              <a:t> koraci, čl.59 ER</a:t>
            </a:r>
            <a:endParaRPr lang="en-GB" altLang="en-US" dirty="0"/>
          </a:p>
        </p:txBody>
      </p:sp>
      <p:sp>
        <p:nvSpPr>
          <p:cNvPr id="3" name="Content Placeholder 2">
            <a:extLst>
              <a:ext uri="{FF2B5EF4-FFF2-40B4-BE49-F238E27FC236}">
                <a16:creationId xmlns:a16="http://schemas.microsoft.com/office/drawing/2014/main" id="{4400B9FA-D7FF-4040-AE63-5267944A28A3}"/>
              </a:ext>
            </a:extLst>
          </p:cNvPr>
          <p:cNvSpPr>
            <a:spLocks noGrp="1"/>
          </p:cNvSpPr>
          <p:nvPr>
            <p:ph idx="1"/>
          </p:nvPr>
        </p:nvSpPr>
        <p:spPr>
          <a:xfrm>
            <a:off x="323528" y="1218051"/>
            <a:ext cx="8229600" cy="4093428"/>
          </a:xfrm>
        </p:spPr>
        <p:txBody>
          <a:bodyPr>
            <a:spAutoFit/>
          </a:bodyPr>
          <a:lstStyle/>
          <a:p>
            <a:pPr>
              <a:spcBef>
                <a:spcPct val="0"/>
              </a:spcBef>
              <a:defRPr/>
            </a:pPr>
            <a:r>
              <a:rPr lang="hr-HR" sz="2000" dirty="0">
                <a:solidFill>
                  <a:srgbClr val="000000"/>
                </a:solidFill>
                <a:latin typeface="Arial Narrow" panose="020B0606020202030204" pitchFamily="34" charset="0"/>
                <a:cs typeface="Arial" panose="020B0604020202020204" pitchFamily="34" charset="0"/>
              </a:rPr>
              <a:t>Komisija </a:t>
            </a:r>
            <a:r>
              <a:rPr lang="hr-HR" sz="2000" dirty="0" err="1">
                <a:solidFill>
                  <a:srgbClr val="000000"/>
                </a:solidFill>
                <a:latin typeface="Arial Narrow" panose="020B0606020202030204" pitchFamily="34" charset="0"/>
                <a:cs typeface="Arial" panose="020B0604020202020204" pitchFamily="34" charset="0"/>
              </a:rPr>
              <a:t>zahteva</a:t>
            </a:r>
            <a:r>
              <a:rPr lang="hr-HR" sz="2000" dirty="0">
                <a:solidFill>
                  <a:srgbClr val="000000"/>
                </a:solidFill>
                <a:latin typeface="Arial Narrow" panose="020B0606020202030204" pitchFamily="34" charset="0"/>
                <a:cs typeface="Arial" panose="020B0604020202020204" pitchFamily="34" charset="0"/>
              </a:rPr>
              <a:t> od ENTSO-E ili, ako je tako utvrđeno na popisu prioriteta iz člana 3., </a:t>
            </a:r>
            <a:r>
              <a:rPr lang="hr-HR" sz="2000" dirty="0" err="1">
                <a:solidFill>
                  <a:srgbClr val="000000"/>
                </a:solidFill>
                <a:latin typeface="Arial Narrow" panose="020B0606020202030204" pitchFamily="34" charset="0"/>
                <a:cs typeface="Arial" panose="020B0604020202020204" pitchFamily="34" charset="0"/>
              </a:rPr>
              <a:t>tela</a:t>
            </a:r>
            <a:r>
              <a:rPr lang="hr-HR" sz="2000" dirty="0">
                <a:solidFill>
                  <a:srgbClr val="000000"/>
                </a:solidFill>
                <a:latin typeface="Arial Narrow" panose="020B0606020202030204" pitchFamily="34" charset="0"/>
                <a:cs typeface="Arial" panose="020B0604020202020204" pitchFamily="34" charset="0"/>
              </a:rPr>
              <a:t> EU-a za ODS-ove u saradnji s ENTSO-E da podnese ACER-u </a:t>
            </a:r>
            <a:r>
              <a:rPr lang="hr-HR" sz="2000" dirty="0" err="1">
                <a:solidFill>
                  <a:srgbClr val="000000"/>
                </a:solidFill>
                <a:highlight>
                  <a:srgbClr val="FFFF00"/>
                </a:highlight>
                <a:latin typeface="Arial Narrow" panose="020B0606020202030204" pitchFamily="34" charset="0"/>
                <a:cs typeface="Arial" panose="020B0604020202020204" pitchFamily="34" charset="0"/>
              </a:rPr>
              <a:t>predlog</a:t>
            </a:r>
            <a:r>
              <a:rPr lang="hr-HR" sz="2000" dirty="0">
                <a:solidFill>
                  <a:srgbClr val="000000"/>
                </a:solidFill>
                <a:highlight>
                  <a:srgbClr val="FFFF00"/>
                </a:highlight>
                <a:latin typeface="Arial Narrow" panose="020B0606020202030204" pitchFamily="34" charset="0"/>
                <a:cs typeface="Arial" panose="020B0604020202020204" pitchFamily="34" charset="0"/>
              </a:rPr>
              <a:t> mrežnog pravila </a:t>
            </a:r>
            <a:r>
              <a:rPr lang="hr-HR" sz="2000" dirty="0">
                <a:solidFill>
                  <a:srgbClr val="000000"/>
                </a:solidFill>
                <a:latin typeface="Arial Narrow" panose="020B0606020202030204" pitchFamily="34" charset="0"/>
                <a:cs typeface="Arial" panose="020B0604020202020204" pitchFamily="34" charset="0"/>
              </a:rPr>
              <a:t>u skladu s odgovarajućom FG u razumnom </a:t>
            </a:r>
            <a:r>
              <a:rPr lang="hr-HR" sz="2000" dirty="0">
                <a:solidFill>
                  <a:srgbClr val="000000"/>
                </a:solidFill>
                <a:highlight>
                  <a:srgbClr val="FFFF00"/>
                </a:highlight>
                <a:latin typeface="Arial Narrow" panose="020B0606020202030204" pitchFamily="34" charset="0"/>
                <a:cs typeface="Arial" panose="020B0604020202020204" pitchFamily="34" charset="0"/>
              </a:rPr>
              <a:t>roku koji nije duži od 12 </a:t>
            </a:r>
            <a:r>
              <a:rPr lang="hr-HR" sz="2000" dirty="0" err="1">
                <a:solidFill>
                  <a:srgbClr val="000000"/>
                </a:solidFill>
                <a:highlight>
                  <a:srgbClr val="FFFF00"/>
                </a:highlight>
                <a:latin typeface="Arial Narrow" panose="020B0606020202030204" pitchFamily="34" charset="0"/>
                <a:cs typeface="Arial" panose="020B0604020202020204" pitchFamily="34" charset="0"/>
              </a:rPr>
              <a:t>meseci</a:t>
            </a:r>
            <a:r>
              <a:rPr lang="hr-HR" sz="2000" dirty="0">
                <a:solidFill>
                  <a:srgbClr val="000000"/>
                </a:solidFill>
                <a:highlight>
                  <a:srgbClr val="FFFF00"/>
                </a:highlight>
                <a:latin typeface="Arial Narrow" panose="020B0606020202030204" pitchFamily="34" charset="0"/>
                <a:cs typeface="Arial" panose="020B0604020202020204" pitchFamily="34" charset="0"/>
              </a:rPr>
              <a:t> </a:t>
            </a:r>
            <a:r>
              <a:rPr lang="hr-HR" sz="2000" dirty="0">
                <a:solidFill>
                  <a:srgbClr val="000000"/>
                </a:solidFill>
                <a:latin typeface="Arial Narrow" panose="020B0606020202030204" pitchFamily="34" charset="0"/>
                <a:cs typeface="Arial" panose="020B0604020202020204" pitchFamily="34" charset="0"/>
              </a:rPr>
              <a:t>od prijema </a:t>
            </a:r>
            <a:r>
              <a:rPr lang="hr-HR" sz="2000" dirty="0" err="1">
                <a:solidFill>
                  <a:srgbClr val="000000"/>
                </a:solidFill>
                <a:latin typeface="Arial Narrow" panose="020B0606020202030204" pitchFamily="34" charset="0"/>
                <a:cs typeface="Arial" panose="020B0604020202020204" pitchFamily="34" charset="0"/>
              </a:rPr>
              <a:t>zahteva</a:t>
            </a:r>
            <a:r>
              <a:rPr lang="hr-HR" sz="2000" dirty="0">
                <a:solidFill>
                  <a:srgbClr val="000000"/>
                </a:solidFill>
                <a:latin typeface="Arial Narrow" panose="020B0606020202030204" pitchFamily="34" charset="0"/>
                <a:cs typeface="Arial" panose="020B0604020202020204" pitchFamily="34" charset="0"/>
              </a:rPr>
              <a:t> Komisije. </a:t>
            </a:r>
          </a:p>
          <a:p>
            <a:pPr>
              <a:spcBef>
                <a:spcPct val="0"/>
              </a:spcBef>
              <a:defRPr/>
            </a:pPr>
            <a:endParaRPr lang="hr-HR" sz="2000" dirty="0">
              <a:solidFill>
                <a:srgbClr val="000000"/>
              </a:solidFill>
              <a:latin typeface="Arial Narrow" panose="020B0606020202030204" pitchFamily="34" charset="0"/>
              <a:cs typeface="Arial" panose="020B0604020202020204" pitchFamily="34" charset="0"/>
            </a:endParaRPr>
          </a:p>
          <a:p>
            <a:pPr>
              <a:spcBef>
                <a:spcPct val="0"/>
              </a:spcBef>
              <a:defRPr/>
            </a:pPr>
            <a:r>
              <a:rPr lang="hr-HR" sz="2000" dirty="0">
                <a:solidFill>
                  <a:srgbClr val="000000"/>
                </a:solidFill>
                <a:latin typeface="Arial Narrow" panose="020B0606020202030204" pitchFamily="34" charset="0"/>
                <a:cs typeface="Arial" panose="020B0604020202020204" pitchFamily="34" charset="0"/>
              </a:rPr>
              <a:t>ACER </a:t>
            </a:r>
            <a:r>
              <a:rPr lang="hr-HR" sz="2000" dirty="0">
                <a:solidFill>
                  <a:srgbClr val="000000"/>
                </a:solidFill>
                <a:highlight>
                  <a:srgbClr val="FFFF00"/>
                </a:highlight>
                <a:latin typeface="Arial Narrow" panose="020B0606020202030204" pitchFamily="34" charset="0"/>
                <a:cs typeface="Arial" panose="020B0604020202020204" pitchFamily="34" charset="0"/>
              </a:rPr>
              <a:t>revidira</a:t>
            </a:r>
            <a:r>
              <a:rPr lang="hr-HR" sz="2000" dirty="0">
                <a:solidFill>
                  <a:srgbClr val="000000"/>
                </a:solidFill>
                <a:latin typeface="Arial Narrow" panose="020B0606020202030204" pitchFamily="34" charset="0"/>
                <a:cs typeface="Arial" panose="020B0604020202020204" pitchFamily="34" charset="0"/>
              </a:rPr>
              <a:t> predloženo mrežno pravilo kako bi osigurao da je mrežno pravilo koje se treba usvojiti u skladu sa odgovarajućom FG, i </a:t>
            </a:r>
            <a:r>
              <a:rPr lang="hr-HR" sz="2000" dirty="0">
                <a:solidFill>
                  <a:srgbClr val="000000"/>
                </a:solidFill>
                <a:highlight>
                  <a:srgbClr val="FFFF00"/>
                </a:highlight>
                <a:latin typeface="Arial Narrow" panose="020B0606020202030204" pitchFamily="34" charset="0"/>
                <a:cs typeface="Arial" panose="020B0604020202020204" pitchFamily="34" charset="0"/>
              </a:rPr>
              <a:t>podnosi revidirano mrežno pravilo Komisiji </a:t>
            </a:r>
            <a:r>
              <a:rPr lang="hr-HR" sz="2000" dirty="0">
                <a:solidFill>
                  <a:srgbClr val="000000"/>
                </a:solidFill>
                <a:latin typeface="Arial Narrow" panose="020B0606020202030204" pitchFamily="34" charset="0"/>
                <a:cs typeface="Arial" panose="020B0604020202020204" pitchFamily="34" charset="0"/>
              </a:rPr>
              <a:t>u </a:t>
            </a:r>
            <a:r>
              <a:rPr lang="hr-HR" sz="2000" dirty="0">
                <a:solidFill>
                  <a:srgbClr val="000000"/>
                </a:solidFill>
                <a:highlight>
                  <a:srgbClr val="FFFF00"/>
                </a:highlight>
                <a:latin typeface="Arial Narrow" panose="020B0606020202030204" pitchFamily="34" charset="0"/>
                <a:cs typeface="Arial" panose="020B0604020202020204" pitchFamily="34" charset="0"/>
              </a:rPr>
              <a:t>roku od šest </a:t>
            </a:r>
            <a:r>
              <a:rPr lang="hr-HR" sz="2000" dirty="0" err="1">
                <a:solidFill>
                  <a:srgbClr val="000000"/>
                </a:solidFill>
                <a:highlight>
                  <a:srgbClr val="FFFF00"/>
                </a:highlight>
                <a:latin typeface="Arial Narrow" panose="020B0606020202030204" pitchFamily="34" charset="0"/>
                <a:cs typeface="Arial" panose="020B0604020202020204" pitchFamily="34" charset="0"/>
              </a:rPr>
              <a:t>meseci</a:t>
            </a:r>
            <a:r>
              <a:rPr lang="hr-HR" sz="2000" dirty="0">
                <a:solidFill>
                  <a:srgbClr val="000000"/>
                </a:solidFill>
                <a:highlight>
                  <a:srgbClr val="FFFF00"/>
                </a:highlight>
                <a:latin typeface="Arial Narrow" panose="020B0606020202030204" pitchFamily="34" charset="0"/>
                <a:cs typeface="Arial" panose="020B0604020202020204" pitchFamily="34" charset="0"/>
              </a:rPr>
              <a:t> </a:t>
            </a:r>
            <a:r>
              <a:rPr lang="hr-HR" sz="2000" dirty="0">
                <a:solidFill>
                  <a:srgbClr val="000000"/>
                </a:solidFill>
                <a:latin typeface="Arial Narrow" panose="020B0606020202030204" pitchFamily="34" charset="0"/>
                <a:cs typeface="Arial" panose="020B0604020202020204" pitchFamily="34" charset="0"/>
              </a:rPr>
              <a:t>od prijema </a:t>
            </a:r>
            <a:r>
              <a:rPr lang="hr-HR" sz="2000" dirty="0" err="1">
                <a:solidFill>
                  <a:srgbClr val="000000"/>
                </a:solidFill>
                <a:latin typeface="Arial Narrow" panose="020B0606020202030204" pitchFamily="34" charset="0"/>
                <a:cs typeface="Arial" panose="020B0604020202020204" pitchFamily="34" charset="0"/>
              </a:rPr>
              <a:t>predloga</a:t>
            </a:r>
            <a:r>
              <a:rPr lang="hr-HR" sz="2000" dirty="0">
                <a:solidFill>
                  <a:srgbClr val="000000"/>
                </a:solidFill>
                <a:latin typeface="Arial Narrow" panose="020B0606020202030204" pitchFamily="34" charset="0"/>
                <a:cs typeface="Arial" panose="020B0604020202020204" pitchFamily="34" charset="0"/>
              </a:rPr>
              <a:t>. </a:t>
            </a:r>
          </a:p>
          <a:p>
            <a:pPr>
              <a:spcBef>
                <a:spcPct val="0"/>
              </a:spcBef>
              <a:defRPr/>
            </a:pPr>
            <a:endParaRPr lang="hr-HR" sz="2000" dirty="0">
              <a:solidFill>
                <a:srgbClr val="000000"/>
              </a:solidFill>
              <a:latin typeface="Arial Narrow" panose="020B0606020202030204" pitchFamily="34" charset="0"/>
              <a:cs typeface="Arial" panose="020B0604020202020204" pitchFamily="34" charset="0"/>
            </a:endParaRPr>
          </a:p>
          <a:p>
            <a:pPr>
              <a:spcBef>
                <a:spcPct val="0"/>
              </a:spcBef>
              <a:defRPr/>
            </a:pPr>
            <a:r>
              <a:rPr lang="hr-HR" sz="2000" dirty="0">
                <a:solidFill>
                  <a:srgbClr val="000000"/>
                </a:solidFill>
                <a:latin typeface="Arial Narrow" panose="020B0606020202030204" pitchFamily="34" charset="0"/>
                <a:cs typeface="Arial" panose="020B0604020202020204" pitchFamily="34" charset="0"/>
              </a:rPr>
              <a:t>U </a:t>
            </a:r>
            <a:r>
              <a:rPr lang="hr-HR" sz="2000" dirty="0" err="1">
                <a:solidFill>
                  <a:srgbClr val="000000"/>
                </a:solidFill>
                <a:latin typeface="Arial Narrow" panose="020B0606020202030204" pitchFamily="34" charset="0"/>
                <a:cs typeface="Arial" panose="020B0604020202020204" pitchFamily="34" charset="0"/>
              </a:rPr>
              <a:t>predlogu</a:t>
            </a:r>
            <a:r>
              <a:rPr lang="hr-HR" sz="2000" dirty="0">
                <a:solidFill>
                  <a:srgbClr val="000000"/>
                </a:solidFill>
                <a:latin typeface="Arial Narrow" panose="020B0606020202030204" pitchFamily="34" charset="0"/>
                <a:cs typeface="Arial" panose="020B0604020202020204" pitchFamily="34" charset="0"/>
              </a:rPr>
              <a:t> koji je </a:t>
            </a:r>
            <a:r>
              <a:rPr lang="hr-HR" sz="2000" dirty="0" err="1">
                <a:solidFill>
                  <a:srgbClr val="000000"/>
                </a:solidFill>
                <a:latin typeface="Arial Narrow" panose="020B0606020202030204" pitchFamily="34" charset="0"/>
                <a:cs typeface="Arial" panose="020B0604020202020204" pitchFamily="34" charset="0"/>
              </a:rPr>
              <a:t>podnelo</a:t>
            </a:r>
            <a:r>
              <a:rPr lang="hr-HR" sz="2000" dirty="0">
                <a:solidFill>
                  <a:srgbClr val="000000"/>
                </a:solidFill>
                <a:latin typeface="Arial Narrow" panose="020B0606020202030204" pitchFamily="34" charset="0"/>
                <a:cs typeface="Arial" panose="020B0604020202020204" pitchFamily="34" charset="0"/>
              </a:rPr>
              <a:t> Komisiji, ACER uzima u obzir mišljenja koja su joj dostavile sve </a:t>
            </a:r>
            <a:r>
              <a:rPr lang="hr-HR" sz="2000" dirty="0" err="1">
                <a:solidFill>
                  <a:srgbClr val="000000"/>
                </a:solidFill>
                <a:latin typeface="Arial Narrow" panose="020B0606020202030204" pitchFamily="34" charset="0"/>
                <a:cs typeface="Arial" panose="020B0604020202020204" pitchFamily="34" charset="0"/>
              </a:rPr>
              <a:t>zainteresovane</a:t>
            </a:r>
            <a:r>
              <a:rPr lang="hr-HR" sz="2000" dirty="0">
                <a:solidFill>
                  <a:srgbClr val="000000"/>
                </a:solidFill>
                <a:latin typeface="Arial Narrow" panose="020B0606020202030204" pitchFamily="34" charset="0"/>
                <a:cs typeface="Arial" panose="020B0604020202020204" pitchFamily="34" charset="0"/>
              </a:rPr>
              <a:t> strane tokom izrade </a:t>
            </a:r>
            <a:r>
              <a:rPr lang="hr-HR" sz="2000" dirty="0" err="1">
                <a:solidFill>
                  <a:srgbClr val="000000"/>
                </a:solidFill>
                <a:latin typeface="Arial Narrow" panose="020B0606020202030204" pitchFamily="34" charset="0"/>
                <a:cs typeface="Arial" panose="020B0604020202020204" pitchFamily="34" charset="0"/>
              </a:rPr>
              <a:t>predloga</a:t>
            </a:r>
            <a:r>
              <a:rPr lang="hr-HR" sz="2000" dirty="0">
                <a:solidFill>
                  <a:srgbClr val="000000"/>
                </a:solidFill>
                <a:latin typeface="Arial Narrow" panose="020B0606020202030204" pitchFamily="34" charset="0"/>
                <a:cs typeface="Arial" panose="020B0604020202020204" pitchFamily="34" charset="0"/>
              </a:rPr>
              <a:t> pod </a:t>
            </a:r>
            <a:r>
              <a:rPr lang="hr-HR" sz="2000" dirty="0" err="1">
                <a:solidFill>
                  <a:srgbClr val="000000"/>
                </a:solidFill>
                <a:latin typeface="Arial Narrow" panose="020B0606020202030204" pitchFamily="34" charset="0"/>
                <a:cs typeface="Arial" panose="020B0604020202020204" pitchFamily="34" charset="0"/>
              </a:rPr>
              <a:t>vođstvom</a:t>
            </a:r>
            <a:r>
              <a:rPr lang="hr-HR" sz="2000" dirty="0">
                <a:solidFill>
                  <a:srgbClr val="000000"/>
                </a:solidFill>
                <a:latin typeface="Arial Narrow" panose="020B0606020202030204" pitchFamily="34" charset="0"/>
                <a:cs typeface="Arial" panose="020B0604020202020204" pitchFamily="34" charset="0"/>
              </a:rPr>
              <a:t> ENTSO-a ili </a:t>
            </a:r>
            <a:r>
              <a:rPr lang="hr-HR" sz="2000" dirty="0" err="1">
                <a:solidFill>
                  <a:srgbClr val="000000"/>
                </a:solidFill>
                <a:latin typeface="Arial Narrow" panose="020B0606020202030204" pitchFamily="34" charset="0"/>
                <a:cs typeface="Arial" panose="020B0604020202020204" pitchFamily="34" charset="0"/>
              </a:rPr>
              <a:t>tela</a:t>
            </a:r>
            <a:r>
              <a:rPr lang="hr-HR" sz="2000" dirty="0">
                <a:solidFill>
                  <a:srgbClr val="000000"/>
                </a:solidFill>
                <a:latin typeface="Arial Narrow" panose="020B0606020202030204" pitchFamily="34" charset="0"/>
                <a:cs typeface="Arial" panose="020B0604020202020204" pitchFamily="34" charset="0"/>
              </a:rPr>
              <a:t> EU-a za ODS-ove, i </a:t>
            </a:r>
            <a:r>
              <a:rPr lang="hr-HR" sz="2000" dirty="0" err="1">
                <a:solidFill>
                  <a:srgbClr val="000000"/>
                </a:solidFill>
                <a:latin typeface="Arial Narrow" panose="020B0606020202030204" pitchFamily="34" charset="0"/>
                <a:cs typeface="Arial" panose="020B0604020202020204" pitchFamily="34" charset="0"/>
              </a:rPr>
              <a:t>savetuje</a:t>
            </a:r>
            <a:r>
              <a:rPr lang="hr-HR" sz="2000" dirty="0">
                <a:solidFill>
                  <a:srgbClr val="000000"/>
                </a:solidFill>
                <a:latin typeface="Arial Narrow" panose="020B0606020202030204" pitchFamily="34" charset="0"/>
                <a:cs typeface="Arial" panose="020B0604020202020204" pitchFamily="34" charset="0"/>
              </a:rPr>
              <a:t> se s relevantnim dionicima o verziji koja se podnosi Komisiji.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a:extLst>
              <a:ext uri="{FF2B5EF4-FFF2-40B4-BE49-F238E27FC236}">
                <a16:creationId xmlns:a16="http://schemas.microsoft.com/office/drawing/2014/main" id="{EFD5ED88-A3C0-40EE-80DB-C4D2315C2C04}"/>
              </a:ext>
            </a:extLst>
          </p:cNvPr>
          <p:cNvSpPr>
            <a:spLocks noGrp="1"/>
          </p:cNvSpPr>
          <p:nvPr>
            <p:ph type="sldNum" sz="quarter" idx="12"/>
          </p:nvPr>
        </p:nvSpPr>
        <p:spPr bwMode="auto">
          <a:xfrm>
            <a:off x="7019925" y="6570663"/>
            <a:ext cx="1555750" cy="287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lgn="r">
              <a:buFontTx/>
              <a:buNone/>
            </a:pPr>
            <a:fld id="{95F168EA-B6E1-4173-8A44-01336CBF45B6}" type="slidenum">
              <a:rPr lang="hr-HR" altLang="en-US" sz="1000" smtClean="0">
                <a:solidFill>
                  <a:schemeClr val="tx1"/>
                </a:solidFill>
                <a:latin typeface="Arial" panose="020B0604020202020204" pitchFamily="34" charset="0"/>
              </a:rPr>
              <a:pPr algn="r">
                <a:buFontTx/>
                <a:buNone/>
              </a:pPr>
              <a:t>42</a:t>
            </a:fld>
            <a:endParaRPr lang="hr-HR" altLang="en-US" sz="1000">
              <a:solidFill>
                <a:schemeClr val="tx1"/>
              </a:solidFill>
              <a:latin typeface="Arial" panose="020B0604020202020204" pitchFamily="34" charset="0"/>
            </a:endParaRPr>
          </a:p>
        </p:txBody>
      </p:sp>
      <p:pic>
        <p:nvPicPr>
          <p:cNvPr id="60419" name="Picture 58">
            <a:extLst>
              <a:ext uri="{FF2B5EF4-FFF2-40B4-BE49-F238E27FC236}">
                <a16:creationId xmlns:a16="http://schemas.microsoft.com/office/drawing/2014/main" id="{7BC4BAC8-61A6-412A-B9E0-E78446593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933450"/>
            <a:ext cx="8207375"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Straight Connector 52">
            <a:extLst>
              <a:ext uri="{FF2B5EF4-FFF2-40B4-BE49-F238E27FC236}">
                <a16:creationId xmlns:a16="http://schemas.microsoft.com/office/drawing/2014/main" id="{BF5A2B0C-2CD9-4991-9DB5-3EB90EA005A5}"/>
              </a:ext>
            </a:extLst>
          </p:cNvPr>
          <p:cNvCxnSpPr/>
          <p:nvPr/>
        </p:nvCxnSpPr>
        <p:spPr>
          <a:xfrm>
            <a:off x="17463" y="869950"/>
            <a:ext cx="9144000" cy="158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60421" name="Title 7">
            <a:extLst>
              <a:ext uri="{FF2B5EF4-FFF2-40B4-BE49-F238E27FC236}">
                <a16:creationId xmlns:a16="http://schemas.microsoft.com/office/drawing/2014/main" id="{FD8E5BA3-2F01-4528-B227-BB457706F8D7}"/>
              </a:ext>
            </a:extLst>
          </p:cNvPr>
          <p:cNvSpPr>
            <a:spLocks noGrp="1" noChangeArrowheads="1"/>
          </p:cNvSpPr>
          <p:nvPr>
            <p:ph type="title"/>
          </p:nvPr>
        </p:nvSpPr>
        <p:spPr bwMode="auto">
          <a:xfrm>
            <a:off x="738188" y="188913"/>
            <a:ext cx="7920037" cy="830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nb-NO" sz="2000"/>
              <a:t>EG3 report "Regulatory Recommendations for the Deployment of Flexibility”</a:t>
            </a:r>
            <a:r>
              <a:rPr lang="hr-HR" altLang="nb-NO" sz="2000"/>
              <a:t>, 2015.</a:t>
            </a:r>
            <a:endParaRPr lang="hr-HR" altLang="en-US" sz="2000"/>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66A220C-4F63-4E83-9BCA-079A6273A00B}"/>
              </a:ext>
            </a:extLst>
          </p:cNvPr>
          <p:cNvSpPr>
            <a:spLocks noGrp="1" noChangeArrowheads="1"/>
          </p:cNvSpPr>
          <p:nvPr>
            <p:ph type="title"/>
          </p:nvPr>
        </p:nvSpPr>
        <p:spPr bwMode="auto">
          <a:xfrm>
            <a:off x="747713" y="280988"/>
            <a:ext cx="7920037"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a:t>USEF Think tank</a:t>
            </a:r>
            <a:endParaRPr lang="en-GB" altLang="en-US" sz="2400"/>
          </a:p>
        </p:txBody>
      </p:sp>
      <p:sp>
        <p:nvSpPr>
          <p:cNvPr id="61443" name="Content Placeholder 2">
            <a:extLst>
              <a:ext uri="{FF2B5EF4-FFF2-40B4-BE49-F238E27FC236}">
                <a16:creationId xmlns:a16="http://schemas.microsoft.com/office/drawing/2014/main" id="{F3FBFDCA-399D-42C9-9807-7819B67ECD6C}"/>
              </a:ext>
            </a:extLst>
          </p:cNvPr>
          <p:cNvSpPr>
            <a:spLocks noGrp="1"/>
          </p:cNvSpPr>
          <p:nvPr>
            <p:ph idx="1"/>
          </p:nvPr>
        </p:nvSpPr>
        <p:spPr>
          <a:xfrm>
            <a:off x="4427538" y="2133600"/>
            <a:ext cx="4403725" cy="2813050"/>
          </a:xfrm>
        </p:spPr>
        <p:txBody>
          <a:bodyPr/>
          <a:lstStyle/>
          <a:p>
            <a:r>
              <a:rPr lang="hr-HR" altLang="en-US" sz="2000" dirty="0" err="1">
                <a:solidFill>
                  <a:srgbClr val="000000"/>
                </a:solidFill>
                <a:latin typeface="Arial Narrow" panose="020B0606020202030204" pitchFamily="34" charset="0"/>
              </a:rPr>
              <a:t>Delovanje</a:t>
            </a:r>
            <a:r>
              <a:rPr lang="hr-HR" altLang="en-US" sz="2000" dirty="0">
                <a:solidFill>
                  <a:srgbClr val="000000"/>
                </a:solidFill>
                <a:latin typeface="Arial Narrow" panose="020B0606020202030204" pitchFamily="34" charset="0"/>
              </a:rPr>
              <a:t> 2013.-2021.</a:t>
            </a:r>
          </a:p>
          <a:p>
            <a:r>
              <a:rPr lang="hr-HR" altLang="en-US" sz="2000" dirty="0">
                <a:solidFill>
                  <a:srgbClr val="000000"/>
                </a:solidFill>
                <a:latin typeface="Arial Narrow" panose="020B0606020202030204" pitchFamily="34" charset="0"/>
              </a:rPr>
              <a:t>Razvoj poslovnih modela </a:t>
            </a:r>
            <a:r>
              <a:rPr lang="hr-HR" altLang="en-US" sz="2000" dirty="0" err="1">
                <a:solidFill>
                  <a:srgbClr val="000000"/>
                </a:solidFill>
                <a:latin typeface="Arial Narrow" panose="020B0606020202030204" pitchFamily="34" charset="0"/>
              </a:rPr>
              <a:t>agregatora</a:t>
            </a:r>
            <a:r>
              <a:rPr lang="hr-HR" altLang="en-US" sz="2000" dirty="0">
                <a:solidFill>
                  <a:srgbClr val="000000"/>
                </a:solidFill>
                <a:latin typeface="Arial Narrow" panose="020B0606020202030204" pitchFamily="34" charset="0"/>
              </a:rPr>
              <a:t>, njegovih uloga i odgovornosti</a:t>
            </a:r>
          </a:p>
          <a:p>
            <a:r>
              <a:rPr lang="hr-HR" altLang="en-US" sz="2000" dirty="0">
                <a:solidFill>
                  <a:srgbClr val="000000"/>
                </a:solidFill>
                <a:latin typeface="Arial Narrow" panose="020B0606020202030204" pitchFamily="34" charset="0"/>
              </a:rPr>
              <a:t>Cilj je bio </a:t>
            </a:r>
            <a:r>
              <a:rPr lang="hr-HR" altLang="en-US" sz="2000" dirty="0" err="1">
                <a:solidFill>
                  <a:srgbClr val="000000"/>
                </a:solidFill>
                <a:latin typeface="Arial Narrow" panose="020B0606020202030204" pitchFamily="34" charset="0"/>
              </a:rPr>
              <a:t>integrisati</a:t>
            </a:r>
            <a:r>
              <a:rPr lang="hr-HR" altLang="en-US" sz="2000" dirty="0">
                <a:solidFill>
                  <a:srgbClr val="000000"/>
                </a:solidFill>
                <a:latin typeface="Arial Narrow" panose="020B0606020202030204" pitchFamily="34" charset="0"/>
              </a:rPr>
              <a:t> upravljanje potrošnjom i fleksibilnost u sva relevantna tržišta</a:t>
            </a:r>
          </a:p>
        </p:txBody>
      </p:sp>
      <p:pic>
        <p:nvPicPr>
          <p:cNvPr id="61444" name="Picture 6">
            <a:extLst>
              <a:ext uri="{FF2B5EF4-FFF2-40B4-BE49-F238E27FC236}">
                <a16:creationId xmlns:a16="http://schemas.microsoft.com/office/drawing/2014/main" id="{F010DBB5-D0A4-4AF3-A6CF-69277AAE7D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06525"/>
            <a:ext cx="3240088" cy="4473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767677A-4686-46F3-A8A6-0143948A5CD7}"/>
              </a:ext>
            </a:extLst>
          </p:cNvPr>
          <p:cNvSpPr>
            <a:spLocks noGrp="1" noChangeArrowheads="1"/>
          </p:cNvSpPr>
          <p:nvPr>
            <p:ph type="title"/>
          </p:nvPr>
        </p:nvSpPr>
        <p:spPr bwMode="auto">
          <a:xfrm>
            <a:off x="711200" y="764704"/>
            <a:ext cx="8229600" cy="6529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dirty="0"/>
              <a:t>USEF – </a:t>
            </a:r>
            <a:r>
              <a:rPr lang="hr-HR" altLang="en-US" sz="2400" dirty="0" err="1"/>
              <a:t>identifikovane</a:t>
            </a:r>
            <a:r>
              <a:rPr lang="hr-HR" altLang="en-US" sz="2400" dirty="0"/>
              <a:t> kompleksnosti (7)</a:t>
            </a:r>
            <a:endParaRPr lang="en-GB" altLang="en-US" sz="2400" dirty="0"/>
          </a:p>
        </p:txBody>
      </p:sp>
      <p:sp>
        <p:nvSpPr>
          <p:cNvPr id="62467" name="Content Placeholder 2">
            <a:extLst>
              <a:ext uri="{FF2B5EF4-FFF2-40B4-BE49-F238E27FC236}">
                <a16:creationId xmlns:a16="http://schemas.microsoft.com/office/drawing/2014/main" id="{D17B0A20-0EC0-48A5-8E89-9F2B98B3E838}"/>
              </a:ext>
            </a:extLst>
          </p:cNvPr>
          <p:cNvSpPr>
            <a:spLocks noGrp="1"/>
          </p:cNvSpPr>
          <p:nvPr>
            <p:ph idx="1"/>
          </p:nvPr>
        </p:nvSpPr>
        <p:spPr>
          <a:xfrm>
            <a:off x="684213" y="1484784"/>
            <a:ext cx="7775575" cy="4248471"/>
          </a:xfrm>
        </p:spPr>
        <p:txBody>
          <a:bodyPr/>
          <a:lstStyle/>
          <a:p>
            <a:r>
              <a:rPr lang="en-GB" altLang="en-US" sz="2000" b="1" dirty="0">
                <a:solidFill>
                  <a:srgbClr val="000000"/>
                </a:solidFill>
                <a:latin typeface="Arial Narrow" panose="020B0606020202030204" pitchFamily="34" charset="0"/>
              </a:rPr>
              <a:t>Measurement and validation - </a:t>
            </a:r>
            <a:r>
              <a:rPr lang="en-GB" altLang="en-US" sz="2000" dirty="0">
                <a:solidFill>
                  <a:srgbClr val="000000"/>
                </a:solidFill>
                <a:latin typeface="Arial Narrow" panose="020B0606020202030204" pitchFamily="34" charset="0"/>
              </a:rPr>
              <a:t>Ensuring correct and trustworthy data </a:t>
            </a:r>
          </a:p>
          <a:p>
            <a:r>
              <a:rPr lang="en-GB" altLang="en-US" sz="2000" b="1" dirty="0">
                <a:solidFill>
                  <a:srgbClr val="000000"/>
                </a:solidFill>
                <a:latin typeface="Arial Narrow" panose="020B0606020202030204" pitchFamily="34" charset="0"/>
              </a:rPr>
              <a:t>Baseline methodology – </a:t>
            </a:r>
            <a:r>
              <a:rPr lang="en-GB" altLang="en-US" sz="2000" dirty="0">
                <a:solidFill>
                  <a:srgbClr val="000000"/>
                </a:solidFill>
                <a:latin typeface="Arial Narrow" panose="020B0606020202030204" pitchFamily="34" charset="0"/>
              </a:rPr>
              <a:t>How to define appropriate baseline methodologies, roles and responsibilities? </a:t>
            </a:r>
          </a:p>
          <a:p>
            <a:r>
              <a:rPr lang="en-GB" altLang="en-US" sz="2000" b="1" dirty="0">
                <a:solidFill>
                  <a:srgbClr val="000000"/>
                </a:solidFill>
                <a:latin typeface="Arial Narrow" panose="020B0606020202030204" pitchFamily="34" charset="0"/>
              </a:rPr>
              <a:t>Information exchange and confidentiality - </a:t>
            </a:r>
            <a:r>
              <a:rPr lang="en-GB" altLang="en-US" sz="2000" dirty="0">
                <a:solidFill>
                  <a:srgbClr val="000000"/>
                </a:solidFill>
                <a:latin typeface="Arial Narrow" panose="020B0606020202030204" pitchFamily="34" charset="0"/>
              </a:rPr>
              <a:t>Finding a balance between transparency and confidentiality </a:t>
            </a:r>
          </a:p>
          <a:p>
            <a:r>
              <a:rPr lang="en-GB" altLang="en-US" sz="2000" b="1" dirty="0">
                <a:solidFill>
                  <a:srgbClr val="000000"/>
                </a:solidFill>
                <a:latin typeface="Arial Narrow" panose="020B0606020202030204" pitchFamily="34" charset="0"/>
              </a:rPr>
              <a:t>Transfer of energy price methodology - </a:t>
            </a:r>
            <a:r>
              <a:rPr lang="en-GB" altLang="en-US" sz="2000" dirty="0">
                <a:solidFill>
                  <a:srgbClr val="000000"/>
                </a:solidFill>
                <a:latin typeface="Arial Narrow" panose="020B0606020202030204" pitchFamily="34" charset="0"/>
              </a:rPr>
              <a:t>How to compensate the position of the Prosumer’s supplier and its BRP?. </a:t>
            </a:r>
          </a:p>
          <a:p>
            <a:r>
              <a:rPr lang="en-GB" altLang="en-US" sz="2000" b="1" dirty="0">
                <a:solidFill>
                  <a:srgbClr val="000000"/>
                </a:solidFill>
                <a:latin typeface="Arial Narrow" panose="020B0606020202030204" pitchFamily="34" charset="0"/>
              </a:rPr>
              <a:t>Relationship between implicit and explicit Demand Response - </a:t>
            </a:r>
            <a:r>
              <a:rPr lang="en-GB" altLang="en-US" sz="2000" dirty="0">
                <a:solidFill>
                  <a:srgbClr val="000000"/>
                </a:solidFill>
                <a:latin typeface="Arial Narrow" panose="020B0606020202030204" pitchFamily="34" charset="0"/>
              </a:rPr>
              <a:t>How to separate both impacts unambiguously </a:t>
            </a:r>
          </a:p>
          <a:p>
            <a:r>
              <a:rPr lang="en-GB" altLang="en-US" sz="2000" b="1" dirty="0">
                <a:solidFill>
                  <a:srgbClr val="000000"/>
                </a:solidFill>
                <a:latin typeface="Arial Narrow" panose="020B0606020202030204" pitchFamily="34" charset="0"/>
              </a:rPr>
              <a:t>Rebound effect - </a:t>
            </a:r>
            <a:r>
              <a:rPr lang="en-GB" altLang="en-US" sz="2000" dirty="0">
                <a:solidFill>
                  <a:srgbClr val="000000"/>
                </a:solidFill>
                <a:latin typeface="Arial Narrow" panose="020B0606020202030204" pitchFamily="34" charset="0"/>
              </a:rPr>
              <a:t>Can the BRP or Supplier be negatively impacted and if so, how can this be compensated? </a:t>
            </a:r>
          </a:p>
          <a:p>
            <a:r>
              <a:rPr lang="en-GB" altLang="en-US" sz="2000" b="1" dirty="0">
                <a:solidFill>
                  <a:srgbClr val="000000"/>
                </a:solidFill>
                <a:latin typeface="Arial Narrow" panose="020B0606020202030204" pitchFamily="34" charset="0"/>
              </a:rPr>
              <a:t>Portfolio conditions - </a:t>
            </a:r>
            <a:r>
              <a:rPr lang="en-GB" altLang="en-US" sz="2000" dirty="0">
                <a:solidFill>
                  <a:srgbClr val="000000"/>
                </a:solidFill>
                <a:latin typeface="Arial Narrow" panose="020B0606020202030204" pitchFamily="34" charset="0"/>
              </a:rPr>
              <a:t>How to participate in TSO/DSO/BRP products through a portfolio? </a:t>
            </a:r>
            <a:endParaRPr lang="en-GB" altLang="en-US" sz="2000" dirty="0">
              <a:latin typeface="Arial Narrow" panose="020B0606020202030204" pitchFamily="34"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8584150-1944-410E-B3F9-5843C3C3893A}"/>
              </a:ext>
            </a:extLst>
          </p:cNvPr>
          <p:cNvSpPr>
            <a:spLocks noGrp="1" noChangeArrowheads="1"/>
          </p:cNvSpPr>
          <p:nvPr>
            <p:ph type="title"/>
          </p:nvPr>
        </p:nvSpPr>
        <p:spPr bwMode="auto">
          <a:xfrm>
            <a:off x="677863" y="595312"/>
            <a:ext cx="7920037" cy="693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dirty="0" err="1"/>
              <a:t>Podela</a:t>
            </a:r>
            <a:r>
              <a:rPr lang="hr-HR" altLang="en-US" sz="2400" dirty="0"/>
              <a:t> upravljanja potrošnjom (DR)</a:t>
            </a:r>
            <a:endParaRPr lang="en-GB" altLang="en-US" sz="2400" dirty="0"/>
          </a:p>
        </p:txBody>
      </p:sp>
      <p:pic>
        <p:nvPicPr>
          <p:cNvPr id="63491" name="Picture 5">
            <a:extLst>
              <a:ext uri="{FF2B5EF4-FFF2-40B4-BE49-F238E27FC236}">
                <a16:creationId xmlns:a16="http://schemas.microsoft.com/office/drawing/2014/main" id="{28E57A55-7324-4BAB-AE71-D65FE82F5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2378075"/>
            <a:ext cx="7788275"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a:extLst>
              <a:ext uri="{FF2B5EF4-FFF2-40B4-BE49-F238E27FC236}">
                <a16:creationId xmlns:a16="http://schemas.microsoft.com/office/drawing/2014/main" id="{2EF78479-F75D-4BA9-9AB7-DE345BDBF929}"/>
              </a:ext>
            </a:extLst>
          </p:cNvPr>
          <p:cNvSpPr txBox="1">
            <a:spLocks noChangeArrowheads="1"/>
          </p:cNvSpPr>
          <p:nvPr/>
        </p:nvSpPr>
        <p:spPr bwMode="auto">
          <a:xfrm>
            <a:off x="4957763" y="1412875"/>
            <a:ext cx="3671887" cy="14763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hr-HR" altLang="en-US" dirty="0">
                <a:solidFill>
                  <a:srgbClr val="FF0000"/>
                </a:solidFill>
              </a:rPr>
              <a:t>Implicitni DR:</a:t>
            </a:r>
          </a:p>
          <a:p>
            <a:pPr marL="285750" indent="-285750">
              <a:buFontTx/>
              <a:buChar char="-"/>
              <a:defRPr/>
            </a:pPr>
            <a:r>
              <a:rPr lang="hr-HR" altLang="en-US" dirty="0">
                <a:solidFill>
                  <a:srgbClr val="FF0000"/>
                </a:solidFill>
              </a:rPr>
              <a:t>Samo </a:t>
            </a:r>
            <a:r>
              <a:rPr lang="hr-HR" altLang="en-US" dirty="0" err="1">
                <a:solidFill>
                  <a:srgbClr val="FF0000"/>
                </a:solidFill>
              </a:rPr>
              <a:t>snabdevač</a:t>
            </a:r>
            <a:endParaRPr lang="hr-HR" altLang="en-US" dirty="0">
              <a:solidFill>
                <a:srgbClr val="FF0000"/>
              </a:solidFill>
            </a:endParaRPr>
          </a:p>
          <a:p>
            <a:pPr marL="285750" indent="-285750">
              <a:buFontTx/>
              <a:buChar char="-"/>
              <a:defRPr/>
            </a:pPr>
            <a:r>
              <a:rPr lang="hr-HR" altLang="en-US" dirty="0">
                <a:solidFill>
                  <a:srgbClr val="FF0000"/>
                </a:solidFill>
              </a:rPr>
              <a:t>nema agregatora</a:t>
            </a:r>
          </a:p>
          <a:p>
            <a:pPr marL="285750" indent="-285750">
              <a:buFontTx/>
              <a:buChar char="-"/>
              <a:defRPr/>
            </a:pPr>
            <a:r>
              <a:rPr lang="hr-HR" altLang="en-US" dirty="0">
                <a:solidFill>
                  <a:srgbClr val="FF0000"/>
                </a:solidFill>
              </a:rPr>
              <a:t>ugovor o dinamičkim </a:t>
            </a:r>
            <a:r>
              <a:rPr lang="hr-HR" altLang="en-US" dirty="0" err="1">
                <a:solidFill>
                  <a:srgbClr val="FF0000"/>
                </a:solidFill>
              </a:rPr>
              <a:t>cenama</a:t>
            </a:r>
            <a:endParaRPr lang="hr-HR" altLang="en-US" dirty="0">
              <a:solidFill>
                <a:srgbClr val="FF0000"/>
              </a:solidFill>
            </a:endParaRPr>
          </a:p>
          <a:p>
            <a:pPr marL="285750" indent="-285750">
              <a:buFontTx/>
              <a:buChar char="-"/>
              <a:defRPr/>
            </a:pPr>
            <a:r>
              <a:rPr lang="hr-HR" altLang="en-US" dirty="0">
                <a:solidFill>
                  <a:srgbClr val="FF0000"/>
                </a:solidFill>
              </a:rPr>
              <a:t>nema ugovora o agregiranju</a:t>
            </a:r>
            <a:endParaRPr lang="en-GB" altLang="en-US" dirty="0">
              <a:solidFill>
                <a:srgbClr val="FF0000"/>
              </a:solidFill>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E39E359-AF56-47A1-94CA-8BC656F29B2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dirty="0"/>
              <a:t>Usluge fleksibilnosti koje putem </a:t>
            </a:r>
            <a:r>
              <a:rPr lang="hr-HR" altLang="en-US" sz="2400" dirty="0" err="1"/>
              <a:t>agregatora</a:t>
            </a:r>
            <a:r>
              <a:rPr lang="hr-HR" altLang="en-US" sz="2400" dirty="0"/>
              <a:t> pruža tržištu i sistemu aktivni kupac (USEF)</a:t>
            </a:r>
            <a:endParaRPr lang="en-GB" altLang="en-US" sz="2400" dirty="0"/>
          </a:p>
        </p:txBody>
      </p:sp>
      <p:pic>
        <p:nvPicPr>
          <p:cNvPr id="64515" name="Picture 4">
            <a:extLst>
              <a:ext uri="{FF2B5EF4-FFF2-40B4-BE49-F238E27FC236}">
                <a16:creationId xmlns:a16="http://schemas.microsoft.com/office/drawing/2014/main" id="{87B86931-58EC-49AC-99AE-81A27993A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2560638"/>
            <a:ext cx="86074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Content Placeholder 2">
            <a:extLst>
              <a:ext uri="{FF2B5EF4-FFF2-40B4-BE49-F238E27FC236}">
                <a16:creationId xmlns:a16="http://schemas.microsoft.com/office/drawing/2014/main" id="{8BB1D2AA-656D-4634-BC7D-87B5C71E5DAC}"/>
              </a:ext>
            </a:extLst>
          </p:cNvPr>
          <p:cNvSpPr>
            <a:spLocks noGrp="1"/>
          </p:cNvSpPr>
          <p:nvPr>
            <p:ph idx="1"/>
          </p:nvPr>
        </p:nvSpPr>
        <p:spPr>
          <a:xfrm>
            <a:off x="528638" y="1628775"/>
            <a:ext cx="8229600" cy="936625"/>
          </a:xfrm>
        </p:spPr>
        <p:txBody>
          <a:bodyPr/>
          <a:lstStyle/>
          <a:p>
            <a:r>
              <a:rPr lang="hr-HR" altLang="en-US" sz="2000" dirty="0">
                <a:latin typeface="Arial Narrow" panose="020B0606020202030204" pitchFamily="34" charset="0"/>
                <a:cs typeface="Times New Roman" panose="02020603050405020304" pitchFamily="18" charset="0"/>
              </a:rPr>
              <a:t>Trajanje usluge na nivou razdoblja u kojem se pružaju usluge balansiranja sistema. </a:t>
            </a:r>
            <a:endParaRPr lang="en-GB" altLang="en-US" sz="2000" dirty="0">
              <a:latin typeface="Arial Narrow" panose="020B0606020202030204" pitchFamily="34" charset="0"/>
              <a:cs typeface="Times New Roman" panose="02020603050405020304" pitchFamily="18"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4C24CDE7-1F45-483C-80C3-656657115F50}"/>
              </a:ext>
            </a:extLst>
          </p:cNvPr>
          <p:cNvSpPr>
            <a:spLocks noGrp="1" noChangeArrowheads="1"/>
          </p:cNvSpPr>
          <p:nvPr>
            <p:ph type="title"/>
          </p:nvPr>
        </p:nvSpPr>
        <p:spPr bwMode="auto">
          <a:xfrm>
            <a:off x="611188" y="666750"/>
            <a:ext cx="7920037"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400" dirty="0"/>
              <a:t>Odnos </a:t>
            </a:r>
            <a:r>
              <a:rPr lang="hr-HR" altLang="en-US" sz="2400" dirty="0" err="1"/>
              <a:t>snabdevač</a:t>
            </a:r>
            <a:r>
              <a:rPr lang="hr-HR" altLang="en-US" sz="2400" dirty="0"/>
              <a:t> vs </a:t>
            </a:r>
            <a:r>
              <a:rPr lang="hr-HR" altLang="en-US" sz="2400" dirty="0" err="1"/>
              <a:t>agregator</a:t>
            </a:r>
            <a:endParaRPr lang="en-GB" altLang="en-US" sz="2400" dirty="0"/>
          </a:p>
        </p:txBody>
      </p:sp>
      <p:sp>
        <p:nvSpPr>
          <p:cNvPr id="65539" name="Content Placeholder 2">
            <a:extLst>
              <a:ext uri="{FF2B5EF4-FFF2-40B4-BE49-F238E27FC236}">
                <a16:creationId xmlns:a16="http://schemas.microsoft.com/office/drawing/2014/main" id="{7AC8C332-02B6-4C61-BFA6-F6741B07EAB3}"/>
              </a:ext>
            </a:extLst>
          </p:cNvPr>
          <p:cNvSpPr>
            <a:spLocks noGrp="1"/>
          </p:cNvSpPr>
          <p:nvPr>
            <p:ph idx="1"/>
          </p:nvPr>
        </p:nvSpPr>
        <p:spPr>
          <a:xfrm>
            <a:off x="676275" y="1165225"/>
            <a:ext cx="8229600" cy="1763713"/>
          </a:xfrm>
        </p:spPr>
        <p:txBody>
          <a:bodyPr/>
          <a:lstStyle/>
          <a:p>
            <a:r>
              <a:rPr lang="hr-HR" altLang="en-US" sz="2000" dirty="0">
                <a:latin typeface="Arial Narrow" panose="020B0606020202030204" pitchFamily="34" charset="0"/>
                <a:cs typeface="Times New Roman" panose="02020603050405020304" pitchFamily="18" charset="0"/>
              </a:rPr>
              <a:t>USEF prepoznaje 7 modela i razrađuje ih po elementima</a:t>
            </a:r>
          </a:p>
          <a:p>
            <a:r>
              <a:rPr lang="hr-HR" altLang="en-US" sz="2000" dirty="0">
                <a:solidFill>
                  <a:srgbClr val="000000"/>
                </a:solidFill>
                <a:latin typeface="Arial Narrow" panose="020B0606020202030204" pitchFamily="34" charset="0"/>
              </a:rPr>
              <a:t>U slučaju ugovornih odnosa 2 ugovora moraju biti prepoznata:</a:t>
            </a:r>
          </a:p>
          <a:p>
            <a:pPr lvl="1"/>
            <a:r>
              <a:rPr lang="hr-HR" altLang="en-US" sz="2000" dirty="0">
                <a:solidFill>
                  <a:srgbClr val="000000"/>
                </a:solidFill>
                <a:latin typeface="Arial Narrow" panose="020B0606020202030204" pitchFamily="34" charset="0"/>
              </a:rPr>
              <a:t>Između AGR i SNB o transferu energije (očitanje kod aktivnog kupca)</a:t>
            </a:r>
          </a:p>
          <a:p>
            <a:pPr lvl="1"/>
            <a:r>
              <a:rPr lang="hr-HR" altLang="en-US" sz="2000" dirty="0">
                <a:solidFill>
                  <a:srgbClr val="000000"/>
                </a:solidFill>
                <a:latin typeface="Arial Narrow" panose="020B0606020202030204" pitchFamily="34" charset="0"/>
              </a:rPr>
              <a:t>Između </a:t>
            </a:r>
            <a:r>
              <a:rPr lang="en-GB" altLang="en-US" sz="2000" dirty="0">
                <a:solidFill>
                  <a:srgbClr val="00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BRPagr</a:t>
            </a:r>
            <a:r>
              <a:rPr lang="en-GB" altLang="en-US" sz="2000" dirty="0">
                <a:solidFill>
                  <a:srgbClr val="000000"/>
                </a:solidFill>
                <a:latin typeface="Arial Narrow" panose="020B0606020202030204" pitchFamily="34" charset="0"/>
              </a:rPr>
              <a:t> and BRP</a:t>
            </a:r>
            <a:r>
              <a:rPr lang="hr-HR" altLang="en-US" sz="2000" dirty="0" err="1">
                <a:solidFill>
                  <a:srgbClr val="000000"/>
                </a:solidFill>
                <a:latin typeface="Arial Narrow" panose="020B0606020202030204" pitchFamily="34" charset="0"/>
              </a:rPr>
              <a:t>snb</a:t>
            </a:r>
            <a:r>
              <a:rPr lang="en-GB" altLang="en-US" sz="2000" dirty="0">
                <a:solidFill>
                  <a:srgbClr val="000000"/>
                </a:solidFill>
                <a:latin typeface="Arial Narrow" panose="020B0606020202030204" pitchFamily="34" charset="0"/>
              </a:rPr>
              <a:t> </a:t>
            </a:r>
            <a:r>
              <a:rPr lang="hr-HR" altLang="en-US" sz="2000" dirty="0">
                <a:solidFill>
                  <a:srgbClr val="000000"/>
                </a:solidFill>
                <a:latin typeface="Arial Narrow" panose="020B0606020202030204" pitchFamily="34" charset="0"/>
              </a:rPr>
              <a:t>u vezi </a:t>
            </a:r>
            <a:r>
              <a:rPr lang="en-GB" altLang="en-US" sz="2000" dirty="0">
                <a:solidFill>
                  <a:srgbClr val="000000"/>
                </a:solidFill>
                <a:latin typeface="Arial Narrow" panose="020B0606020202030204" pitchFamily="34" charset="0"/>
              </a:rPr>
              <a:t> perimeter corrections</a:t>
            </a:r>
            <a:r>
              <a:rPr lang="hr-HR" altLang="en-US" sz="2000" dirty="0">
                <a:solidFill>
                  <a:srgbClr val="000000"/>
                </a:solidFill>
                <a:latin typeface="Arial Narrow" panose="020B0606020202030204" pitchFamily="34" charset="0"/>
              </a:rPr>
              <a:t> (odstupanja)</a:t>
            </a:r>
            <a:r>
              <a:rPr lang="en-GB" altLang="en-US" sz="2000" dirty="0">
                <a:solidFill>
                  <a:srgbClr val="000000"/>
                </a:solidFill>
                <a:latin typeface="Arial Narrow" panose="020B0606020202030204" pitchFamily="34" charset="0"/>
              </a:rPr>
              <a:t> </a:t>
            </a:r>
            <a:endParaRPr lang="hr-HR" altLang="en-US" sz="2000" dirty="0">
              <a:latin typeface="Arial Narrow" panose="020B0606020202030204" pitchFamily="34" charset="0"/>
              <a:cs typeface="Times New Roman" panose="02020603050405020304" pitchFamily="18" charset="0"/>
            </a:endParaRPr>
          </a:p>
        </p:txBody>
      </p:sp>
      <p:pic>
        <p:nvPicPr>
          <p:cNvPr id="65540" name="Picture 7">
            <a:extLst>
              <a:ext uri="{FF2B5EF4-FFF2-40B4-BE49-F238E27FC236}">
                <a16:creationId xmlns:a16="http://schemas.microsoft.com/office/drawing/2014/main" id="{80E68FE2-E42F-4623-9837-9C30AFC27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068638"/>
            <a:ext cx="51625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D3A366-6327-4813-9599-B5D8E93CD8C9}"/>
              </a:ext>
            </a:extLst>
          </p:cNvPr>
          <p:cNvSpPr>
            <a:spLocks noGrp="1"/>
          </p:cNvSpPr>
          <p:nvPr>
            <p:ph type="title"/>
          </p:nvPr>
        </p:nvSpPr>
        <p:spPr>
          <a:xfrm>
            <a:off x="468313" y="2852738"/>
            <a:ext cx="8424862" cy="719137"/>
          </a:xfrm>
        </p:spPr>
        <p:txBody>
          <a:bodyPr/>
          <a:lstStyle/>
          <a:p>
            <a:pPr>
              <a:defRPr/>
            </a:pPr>
            <a:r>
              <a:rPr lang="hr-HR" sz="3200" kern="0" dirty="0"/>
              <a:t>Pauza za </a:t>
            </a:r>
            <a:r>
              <a:rPr lang="hr-HR" sz="3200" kern="0" dirty="0" err="1"/>
              <a:t>kafu</a:t>
            </a:r>
            <a:endParaRPr lang="hr-HR"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3D80689-B4A0-45E5-AACA-777011B579A8}"/>
              </a:ext>
            </a:extLst>
          </p:cNvPr>
          <p:cNvSpPr>
            <a:spLocks noGrp="1" noChangeArrowheads="1"/>
          </p:cNvSpPr>
          <p:nvPr>
            <p:ph type="title"/>
          </p:nvPr>
        </p:nvSpPr>
        <p:spPr bwMode="auto">
          <a:xfrm>
            <a:off x="457200" y="731837"/>
            <a:ext cx="8229600" cy="674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Pitanja EMS-a za raspravu (1/3)</a:t>
            </a:r>
            <a:endParaRPr lang="en-GB" altLang="en-US" dirty="0"/>
          </a:p>
        </p:txBody>
      </p:sp>
      <p:sp>
        <p:nvSpPr>
          <p:cNvPr id="3" name="Content Placeholder 2">
            <a:extLst>
              <a:ext uri="{FF2B5EF4-FFF2-40B4-BE49-F238E27FC236}">
                <a16:creationId xmlns:a16="http://schemas.microsoft.com/office/drawing/2014/main" id="{F19452E7-A4A8-4815-A4EE-76844373FB1B}"/>
              </a:ext>
            </a:extLst>
          </p:cNvPr>
          <p:cNvSpPr>
            <a:spLocks noGrp="1"/>
          </p:cNvSpPr>
          <p:nvPr>
            <p:ph idx="1"/>
          </p:nvPr>
        </p:nvSpPr>
        <p:spPr/>
        <p:txBody>
          <a:bodyPr/>
          <a:lstStyle/>
          <a:p>
            <a:pPr marL="0" indent="0">
              <a:buFont typeface="Arial" panose="020B0604020202020204" pitchFamily="34" charset="0"/>
              <a:buNone/>
              <a:defRPr/>
            </a:pPr>
            <a:r>
              <a:rPr lang="en-GB" sz="2400" dirty="0">
                <a:latin typeface="Arial Narrow" panose="020B0606020202030204" pitchFamily="34" charset="0"/>
              </a:rPr>
              <a:t>o   </a:t>
            </a:r>
            <a:r>
              <a:rPr lang="en-GB" sz="2400" dirty="0" err="1">
                <a:latin typeface="Arial Narrow" panose="020B0606020202030204" pitchFamily="34" charset="0"/>
              </a:rPr>
              <a:t>definisanje</a:t>
            </a:r>
            <a:r>
              <a:rPr lang="en-GB" sz="2400" dirty="0">
                <a:latin typeface="Arial Narrow" panose="020B0606020202030204" pitchFamily="34" charset="0"/>
              </a:rPr>
              <a:t> </a:t>
            </a:r>
            <a:r>
              <a:rPr lang="en-GB" sz="2400" dirty="0" err="1">
                <a:latin typeface="Arial Narrow" panose="020B0606020202030204" pitchFamily="34" charset="0"/>
              </a:rPr>
              <a:t>jasne</a:t>
            </a:r>
            <a:r>
              <a:rPr lang="en-GB" sz="2400" dirty="0">
                <a:latin typeface="Arial Narrow" panose="020B0606020202030204" pitchFamily="34" charset="0"/>
              </a:rPr>
              <a:t> procedure </a:t>
            </a:r>
            <a:r>
              <a:rPr lang="en-GB" sz="2400" dirty="0" err="1">
                <a:latin typeface="Arial Narrow" panose="020B0606020202030204" pitchFamily="34" charset="0"/>
              </a:rPr>
              <a:t>sticanja</a:t>
            </a:r>
            <a:r>
              <a:rPr lang="en-GB" sz="2400" dirty="0">
                <a:latin typeface="Arial Narrow" panose="020B0606020202030204" pitchFamily="34" charset="0"/>
              </a:rPr>
              <a:t> </a:t>
            </a:r>
            <a:r>
              <a:rPr lang="en-GB" sz="2400" dirty="0" err="1">
                <a:latin typeface="Arial Narrow" panose="020B0606020202030204" pitchFamily="34" charset="0"/>
              </a:rPr>
              <a:t>statusa</a:t>
            </a:r>
            <a:r>
              <a:rPr lang="en-GB" sz="2400" dirty="0">
                <a:latin typeface="Arial Narrow" panose="020B0606020202030204" pitchFamily="34" charset="0"/>
              </a:rPr>
              <a:t> </a:t>
            </a:r>
            <a:r>
              <a:rPr lang="en-GB" sz="2400" dirty="0" err="1">
                <a:latin typeface="Arial Narrow" panose="020B0606020202030204" pitchFamily="34" charset="0"/>
              </a:rPr>
              <a:t>aktivnog</a:t>
            </a:r>
            <a:r>
              <a:rPr lang="en-GB" sz="2400" dirty="0">
                <a:latin typeface="Arial Narrow" panose="020B0606020202030204" pitchFamily="34" charset="0"/>
              </a:rPr>
              <a:t> </a:t>
            </a:r>
            <a:r>
              <a:rPr lang="en-GB" sz="2400" dirty="0" err="1">
                <a:latin typeface="Arial Narrow" panose="020B0606020202030204" pitchFamily="34" charset="0"/>
              </a:rPr>
              <a:t>kupca</a:t>
            </a:r>
            <a:r>
              <a:rPr lang="en-GB" sz="2400" dirty="0">
                <a:latin typeface="Arial Narrow" panose="020B0606020202030204" pitchFamily="34" charset="0"/>
              </a:rPr>
              <a:t> (</a:t>
            </a:r>
            <a:r>
              <a:rPr lang="en-GB" sz="2400" dirty="0" err="1">
                <a:latin typeface="Arial Narrow" panose="020B0606020202030204" pitchFamily="34" charset="0"/>
              </a:rPr>
              <a:t>ako</a:t>
            </a:r>
            <a:r>
              <a:rPr lang="en-GB" sz="2400" dirty="0">
                <a:latin typeface="Arial Narrow" panose="020B0606020202030204" pitchFamily="34" charset="0"/>
              </a:rPr>
              <a:t> </a:t>
            </a:r>
            <a:r>
              <a:rPr lang="en-GB" sz="2400" dirty="0" err="1">
                <a:latin typeface="Arial Narrow" panose="020B0606020202030204" pitchFamily="34" charset="0"/>
              </a:rPr>
              <a:t>bude</a:t>
            </a:r>
            <a:r>
              <a:rPr lang="en-GB" sz="2400" dirty="0">
                <a:latin typeface="Arial Narrow" panose="020B0606020202030204" pitchFamily="34" charset="0"/>
              </a:rPr>
              <a:t> </a:t>
            </a:r>
            <a:r>
              <a:rPr lang="en-GB" sz="2400" dirty="0" err="1">
                <a:latin typeface="Arial Narrow" panose="020B0606020202030204" pitchFamily="34" charset="0"/>
              </a:rPr>
              <a:t>predviđen</a:t>
            </a:r>
            <a:r>
              <a:rPr lang="en-GB" sz="2400" dirty="0">
                <a:latin typeface="Arial Narrow" panose="020B0606020202030204" pitchFamily="34" charset="0"/>
              </a:rPr>
              <a:t> </a:t>
            </a:r>
            <a:r>
              <a:rPr lang="en-GB" sz="2400" dirty="0" err="1">
                <a:latin typeface="Arial Narrow" panose="020B0606020202030204" pitchFamily="34" charset="0"/>
              </a:rPr>
              <a:t>poseban</a:t>
            </a:r>
            <a:r>
              <a:rPr lang="en-GB" sz="2400" dirty="0">
                <a:latin typeface="Arial Narrow" panose="020B0606020202030204" pitchFamily="34" charset="0"/>
              </a:rPr>
              <a:t> status u </a:t>
            </a:r>
            <a:r>
              <a:rPr lang="en-GB" sz="2400" dirty="0" err="1">
                <a:latin typeface="Arial Narrow" panose="020B0606020202030204" pitchFamily="34" charset="0"/>
              </a:rPr>
              <a:t>zakonu</a:t>
            </a:r>
            <a:r>
              <a:rPr lang="en-GB" sz="2400" dirty="0">
                <a:latin typeface="Arial Narrow" panose="020B0606020202030204" pitchFamily="34" charset="0"/>
              </a:rPr>
              <a:t>)</a:t>
            </a:r>
          </a:p>
          <a:p>
            <a:pPr>
              <a:buFont typeface="Arial Narrow" panose="020B0606020202030204" pitchFamily="34" charset="0"/>
              <a:buChar char="−"/>
              <a:defRPr/>
            </a:pPr>
            <a:r>
              <a:rPr lang="pt-BR" sz="2400" dirty="0">
                <a:latin typeface="Arial Narrow" panose="020B0606020202030204" pitchFamily="34" charset="0"/>
              </a:rPr>
              <a:t>definisanje preduslova za sticanje statusa (veličina proizvodne jedinice, finansijski kapacitet i sl.)</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dokument kojim se stiče status aktivnog kupca (novo rešenje o odobrenju za priključenje ili samo saglasnost operatora sistema)</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pretkvalifikacija (da li ne)</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da li će aktivni kupac morati da ima licencu za snabdevanje ili ne</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da li praviti razliku u statusu aktivnog kupca i aktivnog kupca sa skladištem</a:t>
            </a:r>
            <a:endParaRPr lang="en-GB" sz="2400" dirty="0">
              <a:latin typeface="Arial Narrow" panose="020B0606020202030204" pitchFamily="34" charset="0"/>
            </a:endParaRPr>
          </a:p>
          <a:p>
            <a:pPr marL="0" indent="0">
              <a:buFont typeface="Arial" panose="020B0604020202020204" pitchFamily="34" charset="0"/>
              <a:buNone/>
              <a:defRPr/>
            </a:pPr>
            <a:endParaRPr lang="en-GB" sz="1800" dirty="0">
              <a:latin typeface="Arial Narrow" panose="020B0606020202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B93EA86-E80B-454E-A63E-691F9ED33A2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t>EU – proces liberalizacije</a:t>
            </a:r>
          </a:p>
        </p:txBody>
      </p:sp>
      <p:sp>
        <p:nvSpPr>
          <p:cNvPr id="21507" name="Slide Number Placeholder 2">
            <a:extLst>
              <a:ext uri="{FF2B5EF4-FFF2-40B4-BE49-F238E27FC236}">
                <a16:creationId xmlns:a16="http://schemas.microsoft.com/office/drawing/2014/main" id="{D1EE4C1A-EEC3-4ABF-8735-24D0D2D6FD39}"/>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A5EC3474-F934-4CBE-9C20-8E9853B6E1EA}" type="slidenum">
              <a:rPr lang="hr-HR" altLang="en-US" sz="1800" smtClean="0">
                <a:solidFill>
                  <a:schemeClr val="tx1"/>
                </a:solidFill>
                <a:latin typeface="Arial" panose="020B0604020202020204" pitchFamily="34" charset="0"/>
              </a:rPr>
              <a:pPr>
                <a:spcBef>
                  <a:spcPct val="0"/>
                </a:spcBef>
                <a:buFontTx/>
                <a:buNone/>
              </a:pPr>
              <a:t>5</a:t>
            </a:fld>
            <a:endParaRPr lang="hr-HR" altLang="en-US" sz="1800">
              <a:solidFill>
                <a:schemeClr val="tx1"/>
              </a:solidFill>
              <a:latin typeface="Arial" panose="020B0604020202020204" pitchFamily="34" charset="0"/>
            </a:endParaRPr>
          </a:p>
        </p:txBody>
      </p:sp>
      <p:sp>
        <p:nvSpPr>
          <p:cNvPr id="24" name="Rounded Rectangle 23">
            <a:extLst>
              <a:ext uri="{FF2B5EF4-FFF2-40B4-BE49-F238E27FC236}">
                <a16:creationId xmlns:a16="http://schemas.microsoft.com/office/drawing/2014/main" id="{9901EE3B-DB79-4E09-B37E-751A46EDD091}"/>
              </a:ext>
            </a:extLst>
          </p:cNvPr>
          <p:cNvSpPr/>
          <p:nvPr/>
        </p:nvSpPr>
        <p:spPr>
          <a:xfrm>
            <a:off x="6046788" y="1365250"/>
            <a:ext cx="2720975" cy="472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pic>
        <p:nvPicPr>
          <p:cNvPr id="21509" name="Picture 8" descr="https://www.entsoe.eu/uploads/RTEmagicC_logo-network-codes.jpg.jpg">
            <a:hlinkClick r:id="rId2" tooltip="Opens external link in new window"/>
            <a:extLst>
              <a:ext uri="{FF2B5EF4-FFF2-40B4-BE49-F238E27FC236}">
                <a16:creationId xmlns:a16="http://schemas.microsoft.com/office/drawing/2014/main" id="{B9FBC976-B5C9-4729-A5EE-381809006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88" y="296545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http://cluster015.ovh.net/~entsoe/wp-content/uploads/2013/08/entsoe-logo.png">
            <a:hlinkClick r:id="rId4"/>
            <a:extLst>
              <a:ext uri="{FF2B5EF4-FFF2-40B4-BE49-F238E27FC236}">
                <a16:creationId xmlns:a16="http://schemas.microsoft.com/office/drawing/2014/main" id="{1B37F92D-D9A7-40A4-B037-9B79DD1496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600" y="2343150"/>
            <a:ext cx="155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2" descr="http://www.acer.europa.eu/PublishingImages/acer.jpg">
            <a:extLst>
              <a:ext uri="{FF2B5EF4-FFF2-40B4-BE49-F238E27FC236}">
                <a16:creationId xmlns:a16="http://schemas.microsoft.com/office/drawing/2014/main" id="{7344D9A9-D9F5-443C-931A-63DE6B9CBD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925" y="1428750"/>
            <a:ext cx="179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B0BA8FCC-288C-4E74-8CE9-098A15001343}"/>
              </a:ext>
            </a:extLst>
          </p:cNvPr>
          <p:cNvSpPr/>
          <p:nvPr/>
        </p:nvSpPr>
        <p:spPr>
          <a:xfrm>
            <a:off x="6566294" y="4107231"/>
            <a:ext cx="1682080" cy="1446550"/>
          </a:xfrm>
          <a:prstGeom prst="rect">
            <a:avLst/>
          </a:prstGeom>
          <a:noFill/>
        </p:spPr>
        <p:txBody>
          <a:bodyPr>
            <a:spAutoFit/>
            <a:scene3d>
              <a:camera prst="isometricOffAxis2Left"/>
              <a:lightRig rig="glow" dir="tl">
                <a:rot lat="0" lon="0" rev="5400000"/>
              </a:lightRig>
            </a:scene3d>
            <a:sp3d contourW="12700">
              <a:bevelT w="25400" h="25400"/>
              <a:contourClr>
                <a:schemeClr val="accent6">
                  <a:shade val="73000"/>
                </a:schemeClr>
              </a:contourClr>
            </a:sp3d>
          </a:bodyPr>
          <a:lstStyle/>
          <a:p>
            <a:pPr algn="ctr">
              <a:defRPr/>
            </a:pPr>
            <a:r>
              <a:rPr lang="hr-HR"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TSO ITO</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1513" name="Picture 2">
            <a:extLst>
              <a:ext uri="{FF2B5EF4-FFF2-40B4-BE49-F238E27FC236}">
                <a16:creationId xmlns:a16="http://schemas.microsoft.com/office/drawing/2014/main" id="{C29EBECA-CCE3-4971-A876-775CFCAA07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5303838"/>
            <a:ext cx="1704975" cy="112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
            <a:extLst>
              <a:ext uri="{FF2B5EF4-FFF2-40B4-BE49-F238E27FC236}">
                <a16:creationId xmlns:a16="http://schemas.microsoft.com/office/drawing/2014/main" id="{932E1AB0-E2D8-432E-94E7-D44B543C90C1}"/>
              </a:ext>
            </a:extLst>
          </p:cNvPr>
          <p:cNvSpPr>
            <a:spLocks noChangeArrowheads="1"/>
          </p:cNvSpPr>
          <p:nvPr/>
        </p:nvSpPr>
        <p:spPr bwMode="auto">
          <a:xfrm>
            <a:off x="1456240" y="1345835"/>
            <a:ext cx="4315626" cy="380808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hr-HR" sz="1700" dirty="0"/>
              <a:t>početak procesa liberalizacije s prvom Direktivom o tržištu električne energije</a:t>
            </a:r>
          </a:p>
          <a:p>
            <a:pPr>
              <a:defRPr/>
            </a:pPr>
            <a:endParaRPr lang="hr-HR" sz="1700" dirty="0"/>
          </a:p>
          <a:p>
            <a:pPr>
              <a:defRPr/>
            </a:pPr>
            <a:r>
              <a:rPr lang="hr-HR" sz="1700" dirty="0"/>
              <a:t>drugi energetski paket</a:t>
            </a:r>
          </a:p>
          <a:p>
            <a:pPr>
              <a:defRPr/>
            </a:pPr>
            <a:endParaRPr lang="hr-HR" sz="1700" dirty="0"/>
          </a:p>
          <a:p>
            <a:pPr>
              <a:defRPr/>
            </a:pPr>
            <a:r>
              <a:rPr lang="hr-HR" sz="1700" dirty="0"/>
              <a:t>otvaranje tržišta električne energije za sve kupce osim za </a:t>
            </a:r>
            <a:r>
              <a:rPr lang="en-US" sz="1700" dirty="0" err="1"/>
              <a:t>doma</a:t>
            </a:r>
            <a:r>
              <a:rPr lang="sr-Latn-RS" sz="1700" dirty="0" err="1"/>
              <a:t>ćinstva</a:t>
            </a:r>
            <a:endParaRPr lang="hr-HR" sz="1700" dirty="0"/>
          </a:p>
          <a:p>
            <a:pPr>
              <a:defRPr/>
            </a:pPr>
            <a:endParaRPr lang="hr-HR" sz="1700" dirty="0"/>
          </a:p>
          <a:p>
            <a:pPr>
              <a:defRPr/>
            </a:pPr>
            <a:r>
              <a:rPr lang="hr-HR" sz="1700" dirty="0"/>
              <a:t>otvaranje tržišta električne energije za sve kupce</a:t>
            </a:r>
          </a:p>
          <a:p>
            <a:pPr>
              <a:defRPr/>
            </a:pPr>
            <a:endParaRPr lang="hr-HR" sz="1700" dirty="0"/>
          </a:p>
          <a:p>
            <a:pPr>
              <a:defRPr/>
            </a:pPr>
            <a:r>
              <a:rPr lang="hr-HR" sz="1700" dirty="0"/>
              <a:t>treći energetski paket</a:t>
            </a:r>
          </a:p>
        </p:txBody>
      </p:sp>
      <p:sp>
        <p:nvSpPr>
          <p:cNvPr id="32" name="Rounded Rectangle 31">
            <a:extLst>
              <a:ext uri="{FF2B5EF4-FFF2-40B4-BE49-F238E27FC236}">
                <a16:creationId xmlns:a16="http://schemas.microsoft.com/office/drawing/2014/main" id="{9E01CCF7-8214-4031-ABBC-CA19CCE0A9EA}"/>
              </a:ext>
            </a:extLst>
          </p:cNvPr>
          <p:cNvSpPr/>
          <p:nvPr/>
        </p:nvSpPr>
        <p:spPr>
          <a:xfrm>
            <a:off x="331391" y="1665304"/>
            <a:ext cx="863521" cy="50968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hr-HR" dirty="0"/>
              <a:t>1996.</a:t>
            </a:r>
          </a:p>
        </p:txBody>
      </p:sp>
      <p:sp>
        <p:nvSpPr>
          <p:cNvPr id="33" name="Rounded Rectangle 32">
            <a:extLst>
              <a:ext uri="{FF2B5EF4-FFF2-40B4-BE49-F238E27FC236}">
                <a16:creationId xmlns:a16="http://schemas.microsoft.com/office/drawing/2014/main" id="{F22CAE34-FC19-4F1B-A5A6-DC47B54DD89E}"/>
              </a:ext>
            </a:extLst>
          </p:cNvPr>
          <p:cNvSpPr/>
          <p:nvPr/>
        </p:nvSpPr>
        <p:spPr>
          <a:xfrm>
            <a:off x="331391" y="2296720"/>
            <a:ext cx="863521" cy="4953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hr-HR" dirty="0"/>
              <a:t>2003.</a:t>
            </a:r>
          </a:p>
        </p:txBody>
      </p:sp>
      <p:sp>
        <p:nvSpPr>
          <p:cNvPr id="34" name="Rounded Rectangle 33">
            <a:extLst>
              <a:ext uri="{FF2B5EF4-FFF2-40B4-BE49-F238E27FC236}">
                <a16:creationId xmlns:a16="http://schemas.microsoft.com/office/drawing/2014/main" id="{B862DFAB-9F07-4231-A2D9-F5ECF814322A}"/>
              </a:ext>
            </a:extLst>
          </p:cNvPr>
          <p:cNvSpPr/>
          <p:nvPr/>
        </p:nvSpPr>
        <p:spPr>
          <a:xfrm>
            <a:off x="331391" y="2995037"/>
            <a:ext cx="863521" cy="50968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hr-HR" dirty="0"/>
              <a:t>2004.</a:t>
            </a:r>
          </a:p>
        </p:txBody>
      </p:sp>
      <p:sp>
        <p:nvSpPr>
          <p:cNvPr id="35" name="Rounded Rectangle 34">
            <a:extLst>
              <a:ext uri="{FF2B5EF4-FFF2-40B4-BE49-F238E27FC236}">
                <a16:creationId xmlns:a16="http://schemas.microsoft.com/office/drawing/2014/main" id="{880636FC-6242-480F-AAAB-21433EE19D87}"/>
              </a:ext>
            </a:extLst>
          </p:cNvPr>
          <p:cNvSpPr/>
          <p:nvPr/>
        </p:nvSpPr>
        <p:spPr>
          <a:xfrm>
            <a:off x="331391" y="3789044"/>
            <a:ext cx="863521" cy="50968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hr-HR" dirty="0"/>
              <a:t>2007.</a:t>
            </a:r>
          </a:p>
        </p:txBody>
      </p:sp>
      <p:sp>
        <p:nvSpPr>
          <p:cNvPr id="36" name="Rounded Rectangle 35">
            <a:extLst>
              <a:ext uri="{FF2B5EF4-FFF2-40B4-BE49-F238E27FC236}">
                <a16:creationId xmlns:a16="http://schemas.microsoft.com/office/drawing/2014/main" id="{A7BADD01-0312-439D-BA2E-A6DBEA624268}"/>
              </a:ext>
            </a:extLst>
          </p:cNvPr>
          <p:cNvSpPr/>
          <p:nvPr/>
        </p:nvSpPr>
        <p:spPr>
          <a:xfrm>
            <a:off x="331391" y="4390379"/>
            <a:ext cx="863521" cy="591498"/>
          </a:xfrm>
          <a:prstGeom prst="roundRect">
            <a:avLst/>
          </a:prstGeom>
        </p:spPr>
        <p:style>
          <a:lnRef idx="0">
            <a:schemeClr val="accent1"/>
          </a:lnRef>
          <a:fillRef idx="3">
            <a:schemeClr val="accent1"/>
          </a:fillRef>
          <a:effectRef idx="3">
            <a:schemeClr val="accent1"/>
          </a:effectRef>
          <a:fontRef idx="minor">
            <a:schemeClr val="lt1"/>
          </a:fontRef>
        </p:style>
        <p:txBody>
          <a:bodyPr anchor="ctr" anchorCtr="1"/>
          <a:lstStyle/>
          <a:p>
            <a:pPr algn="ctr">
              <a:defRPr/>
            </a:pPr>
            <a:r>
              <a:rPr lang="hr-HR" dirty="0"/>
              <a:t>2009.</a:t>
            </a:r>
          </a:p>
        </p:txBody>
      </p:sp>
      <p:sp>
        <p:nvSpPr>
          <p:cNvPr id="29" name="Right Arrow 28">
            <a:extLst>
              <a:ext uri="{FF2B5EF4-FFF2-40B4-BE49-F238E27FC236}">
                <a16:creationId xmlns:a16="http://schemas.microsoft.com/office/drawing/2014/main" id="{22C430B3-7991-46B6-BEA2-055EAB9F468C}"/>
              </a:ext>
            </a:extLst>
          </p:cNvPr>
          <p:cNvSpPr/>
          <p:nvPr/>
        </p:nvSpPr>
        <p:spPr bwMode="auto">
          <a:xfrm>
            <a:off x="5300663" y="4610100"/>
            <a:ext cx="609600" cy="1524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hr-HR" sz="2400">
              <a:solidFill>
                <a:schemeClr val="tx1"/>
              </a:solidFill>
              <a:latin typeface="Times New Roman" pitchFamily="18" charset="0"/>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5DB56-EBD8-45F8-AB8D-DD08E2C12490}"/>
              </a:ext>
            </a:extLst>
          </p:cNvPr>
          <p:cNvSpPr>
            <a:spLocks noGrp="1"/>
          </p:cNvSpPr>
          <p:nvPr>
            <p:ph idx="1"/>
          </p:nvPr>
        </p:nvSpPr>
        <p:spPr>
          <a:xfrm>
            <a:off x="457200" y="1406525"/>
            <a:ext cx="8229600" cy="4525963"/>
          </a:xfrm>
        </p:spPr>
        <p:txBody>
          <a:bodyPr/>
          <a:lstStyle/>
          <a:p>
            <a:pPr marL="0" indent="0">
              <a:buFont typeface="Arial" panose="020B0604020202020204" pitchFamily="34" charset="0"/>
              <a:buNone/>
              <a:defRPr/>
            </a:pPr>
            <a:r>
              <a:rPr lang="pt-BR" sz="2400" dirty="0">
                <a:latin typeface="Arial Narrow" panose="020B0606020202030204" pitchFamily="34" charset="0"/>
              </a:rPr>
              <a:t>o   definisanje usluga koje će aktivni kupac nuditi na tržištu električne energije</a:t>
            </a:r>
            <a:endParaRPr lang="en-GB" sz="2400" dirty="0">
              <a:latin typeface="Arial Narrow" panose="020B0606020202030204" pitchFamily="34" charset="0"/>
            </a:endParaRPr>
          </a:p>
          <a:p>
            <a:pPr>
              <a:buFont typeface="Arial Narrow" panose="020B0606020202030204" pitchFamily="34" charset="0"/>
              <a:buChar char="−"/>
              <a:defRPr/>
            </a:pPr>
            <a:r>
              <a:rPr lang="hr-HR" sz="2400" dirty="0">
                <a:latin typeface="Arial Narrow" panose="020B0606020202030204" pitchFamily="34" charset="0"/>
              </a:rPr>
              <a:t>s</a:t>
            </a:r>
            <a:r>
              <a:rPr lang="pt-BR" sz="2400" dirty="0">
                <a:latin typeface="Arial Narrow" panose="020B0606020202030204" pitchFamily="34" charset="0"/>
              </a:rPr>
              <a:t>nabdevanje krajnjih kupaca (samo onih u svojem neposrednom okruženju ili bilo kojih)</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nuđenje usluge fleksibilnosti (eliminisanje debalansa BOS na DA i ID tržištu)</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ponuda balansne energije (tercijerna)</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usluga pomoći operatoru sistema u eliminaciji zagušenja (način aktivacije, način verifikacije izvršene usluge, način plaćanja usluge)</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usluga pomoći operatoru sistema u popravljanju naponskih prilika (način aktivacije, način verifikacije izvršene usluge, način plaćanja usluge)</a:t>
            </a:r>
            <a:endParaRPr lang="en-GB" sz="2400" dirty="0">
              <a:latin typeface="Arial Narrow" panose="020B0606020202030204" pitchFamily="34" charset="0"/>
            </a:endParaRPr>
          </a:p>
          <a:p>
            <a:pPr marL="0" indent="0">
              <a:buFont typeface="Arial" panose="020B0604020202020204" pitchFamily="34" charset="0"/>
              <a:buNone/>
              <a:defRPr/>
            </a:pPr>
            <a:endParaRPr lang="en-GB" sz="2400" dirty="0">
              <a:latin typeface="Arial Narrow" panose="020B0606020202030204" pitchFamily="34" charset="0"/>
            </a:endParaRPr>
          </a:p>
        </p:txBody>
      </p:sp>
      <p:sp>
        <p:nvSpPr>
          <p:cNvPr id="68612" name="Title 1">
            <a:extLst>
              <a:ext uri="{FF2B5EF4-FFF2-40B4-BE49-F238E27FC236}">
                <a16:creationId xmlns:a16="http://schemas.microsoft.com/office/drawing/2014/main" id="{03874CA1-206A-4D3F-8D7F-EAAB9F36F435}"/>
              </a:ext>
            </a:extLst>
          </p:cNvPr>
          <p:cNvSpPr>
            <a:spLocks noGrp="1" noChangeArrowheads="1"/>
          </p:cNvSpPr>
          <p:nvPr>
            <p:ph type="title"/>
          </p:nvPr>
        </p:nvSpPr>
        <p:spPr bwMode="auto">
          <a:xfrm>
            <a:off x="457200" y="692696"/>
            <a:ext cx="8229600" cy="7138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Pitanja EMS-a za raspravu (2/3)</a:t>
            </a:r>
            <a:endParaRPr lang="en-GB"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0E0F2-59A6-40DD-B9AF-3948B4594B72}"/>
              </a:ext>
            </a:extLst>
          </p:cNvPr>
          <p:cNvSpPr>
            <a:spLocks noGrp="1"/>
          </p:cNvSpPr>
          <p:nvPr>
            <p:ph idx="1"/>
          </p:nvPr>
        </p:nvSpPr>
        <p:spPr>
          <a:xfrm>
            <a:off x="457200" y="1268413"/>
            <a:ext cx="8229600" cy="4525962"/>
          </a:xfrm>
        </p:spPr>
        <p:txBody>
          <a:bodyPr/>
          <a:lstStyle/>
          <a:p>
            <a:pPr marL="0" indent="0">
              <a:buFont typeface="Arial" panose="020B0604020202020204" pitchFamily="34" charset="0"/>
              <a:buNone/>
              <a:defRPr/>
            </a:pPr>
            <a:r>
              <a:rPr lang="pt-BR" sz="2400" dirty="0">
                <a:latin typeface="Arial Narrow" panose="020B0606020202030204" pitchFamily="34" charset="0"/>
              </a:rPr>
              <a:t>o   definisanje ugovornog i finansijskog odnosa</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aktivni kupac – agregator – snabdevač aktivnog kupca (aktivni kupac – BOS agregatora – BOS snabdevača aktivnog kupca)</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aktivni kupac – krajnji kupac kojeg snabdeva (aktivni kupac je BOS čiji je član i krajnji kupac)</a:t>
            </a:r>
            <a:endParaRPr lang="hr-HR" sz="2400" dirty="0">
              <a:latin typeface="Arial Narrow" panose="020B0606020202030204" pitchFamily="34" charset="0"/>
            </a:endParaRPr>
          </a:p>
          <a:p>
            <a:pPr>
              <a:buFont typeface="Arial Narrow" panose="020B0606020202030204" pitchFamily="34" charset="0"/>
              <a:buChar char="−"/>
              <a:defRPr/>
            </a:pPr>
            <a:endParaRPr lang="en-GB" sz="2400" dirty="0">
              <a:latin typeface="Arial Narrow" panose="020B0606020202030204" pitchFamily="34" charset="0"/>
            </a:endParaRPr>
          </a:p>
          <a:p>
            <a:pPr marL="0" indent="0">
              <a:buFont typeface="Arial" panose="020B0604020202020204" pitchFamily="34" charset="0"/>
              <a:buNone/>
              <a:defRPr/>
            </a:pPr>
            <a:r>
              <a:rPr lang="pt-BR" sz="2400" dirty="0">
                <a:latin typeface="Arial Narrow" panose="020B0606020202030204" pitchFamily="34" charset="0"/>
              </a:rPr>
              <a:t>o   razraditi model implementacije agregatora</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agregator kao samostalan BOS ili deo BOS snabdevača</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da li agregator treba da ima ugovor sa snabdevačem aktivnog kupca</a:t>
            </a:r>
            <a:endParaRPr lang="en-GB" sz="2400" dirty="0">
              <a:latin typeface="Arial Narrow" panose="020B0606020202030204" pitchFamily="34" charset="0"/>
            </a:endParaRPr>
          </a:p>
          <a:p>
            <a:pPr>
              <a:buFont typeface="Arial Narrow" panose="020B0606020202030204" pitchFamily="34" charset="0"/>
              <a:buChar char="−"/>
              <a:defRPr/>
            </a:pPr>
            <a:r>
              <a:rPr lang="pt-BR" sz="2400" dirty="0">
                <a:latin typeface="Arial Narrow" panose="020B0606020202030204" pitchFamily="34" charset="0"/>
              </a:rPr>
              <a:t>da li se i kako vrši korekcija pozicije BOS snabdevača aktivnog kupca nakon aktivacije aktivnog kupca od strane agregatora (kada je agregator druga BOS)</a:t>
            </a:r>
            <a:endParaRPr lang="en-GB" sz="2400" dirty="0">
              <a:latin typeface="Arial Narrow" panose="020B0606020202030204" pitchFamily="34" charset="0"/>
            </a:endParaRPr>
          </a:p>
          <a:p>
            <a:pPr marL="0" indent="0">
              <a:buFont typeface="Arial" panose="020B0604020202020204" pitchFamily="34" charset="0"/>
              <a:buNone/>
              <a:defRPr/>
            </a:pPr>
            <a:endParaRPr lang="en-GB" sz="2400" dirty="0">
              <a:latin typeface="Arial Narrow" panose="020B0606020202030204" pitchFamily="34" charset="0"/>
            </a:endParaRPr>
          </a:p>
        </p:txBody>
      </p:sp>
      <p:sp>
        <p:nvSpPr>
          <p:cNvPr id="69635" name="Title 1">
            <a:extLst>
              <a:ext uri="{FF2B5EF4-FFF2-40B4-BE49-F238E27FC236}">
                <a16:creationId xmlns:a16="http://schemas.microsoft.com/office/drawing/2014/main" id="{5755B6CD-4B5F-4A9E-90C0-42D6C1E66A6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t>Pitanja EMS-a za raspravu (3/3)</a:t>
            </a:r>
            <a:endParaRPr lang="en-GB"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0B15FD36-3FF2-4341-8AE4-B65A678C7F2E}"/>
              </a:ext>
            </a:extLst>
          </p:cNvPr>
          <p:cNvSpPr>
            <a:spLocks noGrp="1" noChangeArrowheads="1"/>
          </p:cNvSpPr>
          <p:nvPr>
            <p:ph type="title"/>
          </p:nvPr>
        </p:nvSpPr>
        <p:spPr bwMode="auto">
          <a:xfrm>
            <a:off x="457200" y="477838"/>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Osnove na kojima se temelji rasprava</a:t>
            </a:r>
            <a:endParaRPr lang="en-GB" altLang="en-US" dirty="0"/>
          </a:p>
        </p:txBody>
      </p:sp>
      <p:pic>
        <p:nvPicPr>
          <p:cNvPr id="70660" name="Picture 4">
            <a:extLst>
              <a:ext uri="{FF2B5EF4-FFF2-40B4-BE49-F238E27FC236}">
                <a16:creationId xmlns:a16="http://schemas.microsoft.com/office/drawing/2014/main" id="{2C8E75FE-D1D8-4C09-9B7A-7D3AF3E62B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176338"/>
            <a:ext cx="3400425" cy="4805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7">
            <a:extLst>
              <a:ext uri="{FF2B5EF4-FFF2-40B4-BE49-F238E27FC236}">
                <a16:creationId xmlns:a16="http://schemas.microsoft.com/office/drawing/2014/main" id="{5777661E-866C-4FD0-94CE-5B7363CF62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1416050"/>
            <a:ext cx="3694113" cy="479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5">
            <a:extLst>
              <a:ext uri="{FF2B5EF4-FFF2-40B4-BE49-F238E27FC236}">
                <a16:creationId xmlns:a16="http://schemas.microsoft.com/office/drawing/2014/main" id="{CEC840A7-3C24-4EDD-B05E-C2DE1402FE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1825625"/>
            <a:ext cx="3627438" cy="48355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9157F00-DBED-40CB-98F1-16A67FCA02D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Sticanje statusa aktivnog kupca</a:t>
            </a:r>
            <a:endParaRPr lang="en-GB" altLang="en-US" dirty="0"/>
          </a:p>
        </p:txBody>
      </p:sp>
      <p:sp>
        <p:nvSpPr>
          <p:cNvPr id="3" name="Content Placeholder 2">
            <a:extLst>
              <a:ext uri="{FF2B5EF4-FFF2-40B4-BE49-F238E27FC236}">
                <a16:creationId xmlns:a16="http://schemas.microsoft.com/office/drawing/2014/main" id="{6D48958A-9688-4025-8FAB-1452C335CDEE}"/>
              </a:ext>
            </a:extLst>
          </p:cNvPr>
          <p:cNvSpPr>
            <a:spLocks noGrp="1"/>
          </p:cNvSpPr>
          <p:nvPr>
            <p:ph idx="1"/>
          </p:nvPr>
        </p:nvSpPr>
        <p:spPr>
          <a:xfrm>
            <a:off x="179388" y="1406525"/>
            <a:ext cx="3970337" cy="4525963"/>
          </a:xfrm>
        </p:spPr>
        <p:txBody>
          <a:bodyPr/>
          <a:lstStyle/>
          <a:p>
            <a:pPr marL="266700" lvl="1" indent="-266700">
              <a:defRPr/>
            </a:pPr>
            <a:r>
              <a:rPr lang="hr-HR" sz="2000" dirty="0">
                <a:solidFill>
                  <a:schemeClr val="accent6"/>
                </a:solidFill>
                <a:latin typeface="Arial Narrow" panose="020B0606020202030204" pitchFamily="34" charset="0"/>
              </a:rPr>
              <a:t>Aktivni kupac je krajnji kupac </a:t>
            </a:r>
            <a:r>
              <a:rPr lang="hr-HR" sz="2000" dirty="0">
                <a:solidFill>
                  <a:srgbClr val="5A5D5F"/>
                </a:solidFill>
                <a:latin typeface="Arial Narrow" panose="020B0606020202030204" pitchFamily="34" charset="0"/>
              </a:rPr>
              <a:t>sa svim pravima i obavezama krajnjeg kupca</a:t>
            </a:r>
          </a:p>
          <a:p>
            <a:pPr marL="266700" lvl="1" indent="-266700">
              <a:defRPr/>
            </a:pPr>
            <a:r>
              <a:rPr lang="hr-HR" sz="2000" dirty="0">
                <a:solidFill>
                  <a:srgbClr val="5A5D5F"/>
                </a:solidFill>
                <a:latin typeface="Arial Narrow" panose="020B0606020202030204" pitchFamily="34" charset="0"/>
              </a:rPr>
              <a:t>ZIDZoE ne predviđa sticanje posebnog statusa</a:t>
            </a:r>
          </a:p>
          <a:p>
            <a:pPr marL="266700" lvl="1" indent="-266700">
              <a:defRPr/>
            </a:pPr>
            <a:r>
              <a:rPr lang="hr-HR" sz="2000" dirty="0">
                <a:solidFill>
                  <a:srgbClr val="FF0000"/>
                </a:solidFill>
                <a:latin typeface="Arial Narrow" panose="020B0606020202030204" pitchFamily="34" charset="0"/>
              </a:rPr>
              <a:t>Ne izdaje se licenca</a:t>
            </a:r>
          </a:p>
          <a:p>
            <a:pPr marL="266700" lvl="1" indent="-266700">
              <a:defRPr/>
            </a:pPr>
            <a:r>
              <a:rPr lang="hr-HR" sz="2000" dirty="0">
                <a:solidFill>
                  <a:srgbClr val="5A5D5F"/>
                </a:solidFill>
                <a:latin typeface="Arial Narrow" panose="020B0606020202030204" pitchFamily="34" charset="0"/>
              </a:rPr>
              <a:t>Prilikom pružanja pomoćnih usluga potrebno je proći </a:t>
            </a:r>
            <a:r>
              <a:rPr lang="hr-HR" sz="2000" dirty="0" err="1">
                <a:solidFill>
                  <a:srgbClr val="5A5D5F"/>
                </a:solidFill>
                <a:latin typeface="Arial Narrow" panose="020B0606020202030204" pitchFamily="34" charset="0"/>
              </a:rPr>
              <a:t>pretkvalifikacijski</a:t>
            </a:r>
            <a:r>
              <a:rPr lang="hr-HR" sz="2000" dirty="0">
                <a:solidFill>
                  <a:srgbClr val="5A5D5F"/>
                </a:solidFill>
                <a:latin typeface="Arial Narrow" panose="020B0606020202030204" pitchFamily="34" charset="0"/>
              </a:rPr>
              <a:t> postupak, i testiranje tehničkih mogućnosti pružanja pojedinih pomoćnih usluga – uređuje se podzakonskim aktima</a:t>
            </a:r>
          </a:p>
          <a:p>
            <a:pPr marL="266700" lvl="1" indent="-266700">
              <a:defRPr/>
            </a:pPr>
            <a:r>
              <a:rPr lang="hr-HR" sz="2000" dirty="0">
                <a:solidFill>
                  <a:srgbClr val="5A5D5F"/>
                </a:solidFill>
                <a:latin typeface="Arial Narrow" panose="020B0606020202030204" pitchFamily="34" charset="0"/>
              </a:rPr>
              <a:t>Učestvovanje na TEE uređuje kao svaki drugi učesnik TEE (EIC, BOS i sl.)</a:t>
            </a:r>
          </a:p>
          <a:p>
            <a:pPr lvl="1">
              <a:defRPr/>
            </a:pPr>
            <a:endParaRPr lang="hr-HR" sz="2000" dirty="0">
              <a:solidFill>
                <a:srgbClr val="5A5D5F"/>
              </a:solidFill>
              <a:latin typeface="Arial Narrow" panose="020B0606020202030204" pitchFamily="34" charset="0"/>
            </a:endParaRPr>
          </a:p>
        </p:txBody>
      </p:sp>
      <p:pic>
        <p:nvPicPr>
          <p:cNvPr id="71685" name="Picture 5">
            <a:extLst>
              <a:ext uri="{FF2B5EF4-FFF2-40B4-BE49-F238E27FC236}">
                <a16:creationId xmlns:a16="http://schemas.microsoft.com/office/drawing/2014/main" id="{268D6C15-B22A-4C05-99A8-FF0EC2A6B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0" y="1406525"/>
            <a:ext cx="49672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Content Placeholder 4">
            <a:extLst>
              <a:ext uri="{FF2B5EF4-FFF2-40B4-BE49-F238E27FC236}">
                <a16:creationId xmlns:a16="http://schemas.microsoft.com/office/drawing/2014/main" id="{4853B2D0-0991-4FCC-B66E-CB689A16DF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585788"/>
            <a:ext cx="8164512" cy="5953125"/>
          </a:xfrm>
        </p:spPr>
      </p:pic>
      <p:sp>
        <p:nvSpPr>
          <p:cNvPr id="8" name="Rectangle 7">
            <a:extLst>
              <a:ext uri="{FF2B5EF4-FFF2-40B4-BE49-F238E27FC236}">
                <a16:creationId xmlns:a16="http://schemas.microsoft.com/office/drawing/2014/main" id="{F7B85867-09B5-46A8-8D11-FC9A7BAB547C}"/>
              </a:ext>
            </a:extLst>
          </p:cNvPr>
          <p:cNvSpPr/>
          <p:nvPr/>
        </p:nvSpPr>
        <p:spPr>
          <a:xfrm>
            <a:off x="2174875" y="766763"/>
            <a:ext cx="51831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708" name="Title 1">
            <a:extLst>
              <a:ext uri="{FF2B5EF4-FFF2-40B4-BE49-F238E27FC236}">
                <a16:creationId xmlns:a16="http://schemas.microsoft.com/office/drawing/2014/main" id="{3D62676B-9A6B-48BA-8B51-3484E64E5983}"/>
              </a:ext>
            </a:extLst>
          </p:cNvPr>
          <p:cNvSpPr>
            <a:spLocks noGrp="1"/>
          </p:cNvSpPr>
          <p:nvPr>
            <p:ph type="title"/>
          </p:nvPr>
        </p:nvSpPr>
        <p:spPr bwMode="auto">
          <a:xfrm>
            <a:off x="457200" y="731838"/>
            <a:ext cx="8229600" cy="796925"/>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hr-HR" altLang="en-US"/>
              <a:t>Podzakonski akti koji uređuju TEE u RH</a:t>
            </a:r>
            <a:endParaRPr lang="en-GB"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03ACF88-FBC7-4C6D-B6EF-F6F6AE358F3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Pružanje pomoćnih usluga u RH</a:t>
            </a:r>
            <a:br>
              <a:rPr lang="hr-HR" altLang="en-US" dirty="0"/>
            </a:br>
            <a:r>
              <a:rPr lang="hr-HR" altLang="en-US" dirty="0"/>
              <a:t>- </a:t>
            </a:r>
            <a:r>
              <a:rPr lang="hr-HR" altLang="en-US" dirty="0" err="1"/>
              <a:t>pretkvalifikacijski</a:t>
            </a:r>
            <a:r>
              <a:rPr lang="hr-HR" altLang="en-US" dirty="0"/>
              <a:t> postupak</a:t>
            </a:r>
            <a:br>
              <a:rPr lang="hr-HR" altLang="en-US" dirty="0"/>
            </a:br>
            <a:endParaRPr lang="en-GB" altLang="en-US" dirty="0"/>
          </a:p>
        </p:txBody>
      </p:sp>
      <p:sp>
        <p:nvSpPr>
          <p:cNvPr id="3" name="Content Placeholder 2">
            <a:extLst>
              <a:ext uri="{FF2B5EF4-FFF2-40B4-BE49-F238E27FC236}">
                <a16:creationId xmlns:a16="http://schemas.microsoft.com/office/drawing/2014/main" id="{6FA23152-AFBC-405A-A359-4773B4C0DEB4}"/>
              </a:ext>
            </a:extLst>
          </p:cNvPr>
          <p:cNvSpPr>
            <a:spLocks noGrp="1"/>
          </p:cNvSpPr>
          <p:nvPr>
            <p:ph idx="1"/>
          </p:nvPr>
        </p:nvSpPr>
        <p:spPr>
          <a:xfrm>
            <a:off x="473075" y="1852613"/>
            <a:ext cx="8229600" cy="4525962"/>
          </a:xfrm>
        </p:spPr>
        <p:txBody>
          <a:bodyPr/>
          <a:lstStyle/>
          <a:p>
            <a:pPr>
              <a:defRPr/>
            </a:pPr>
            <a:r>
              <a:rPr lang="hr-HR" sz="2000" dirty="0">
                <a:latin typeface="Arial Narrow" panose="020B0606020202030204" pitchFamily="34" charset="0"/>
              </a:rPr>
              <a:t>P</a:t>
            </a:r>
            <a:r>
              <a:rPr lang="en-GB" sz="2000" dirty="0" err="1">
                <a:latin typeface="Arial Narrow" panose="020B0606020202030204" pitchFamily="34" charset="0"/>
              </a:rPr>
              <a:t>ostupak</a:t>
            </a:r>
            <a:r>
              <a:rPr lang="en-GB" sz="2000" dirty="0">
                <a:latin typeface="Arial Narrow" panose="020B0606020202030204" pitchFamily="34" charset="0"/>
              </a:rPr>
              <a:t> </a:t>
            </a:r>
            <a:r>
              <a:rPr lang="en-GB" sz="2000" dirty="0" err="1">
                <a:latin typeface="Arial Narrow" panose="020B0606020202030204" pitchFamily="34" charset="0"/>
              </a:rPr>
              <a:t>kojim</a:t>
            </a:r>
            <a:r>
              <a:rPr lang="en-GB" sz="2000" dirty="0">
                <a:latin typeface="Arial Narrow" panose="020B0606020202030204" pitchFamily="34" charset="0"/>
              </a:rPr>
              <a:t> se </a:t>
            </a:r>
            <a:r>
              <a:rPr lang="en-GB" sz="2000" dirty="0" err="1">
                <a:latin typeface="Arial Narrow" panose="020B0606020202030204" pitchFamily="34" charset="0"/>
              </a:rPr>
              <a:t>utvrđuje</a:t>
            </a:r>
            <a:r>
              <a:rPr lang="en-GB" sz="2000" dirty="0">
                <a:latin typeface="Arial Narrow" panose="020B0606020202030204" pitchFamily="34" charset="0"/>
              </a:rPr>
              <a:t> </a:t>
            </a:r>
            <a:r>
              <a:rPr lang="en-GB" sz="2000" dirty="0" err="1">
                <a:latin typeface="Arial Narrow" panose="020B0606020202030204" pitchFamily="34" charset="0"/>
              </a:rPr>
              <a:t>tehnička</a:t>
            </a:r>
            <a:r>
              <a:rPr lang="en-GB" sz="2000" dirty="0">
                <a:latin typeface="Arial Narrow" panose="020B0606020202030204" pitchFamily="34" charset="0"/>
              </a:rPr>
              <a:t> </a:t>
            </a:r>
            <a:r>
              <a:rPr lang="en-GB" sz="2000" dirty="0" err="1">
                <a:latin typeface="Arial Narrow" panose="020B0606020202030204" pitchFamily="34" charset="0"/>
              </a:rPr>
              <a:t>sposobnost</a:t>
            </a:r>
            <a:r>
              <a:rPr lang="en-GB" sz="2000" dirty="0">
                <a:latin typeface="Arial Narrow" panose="020B0606020202030204" pitchFamily="34" charset="0"/>
              </a:rPr>
              <a:t> </a:t>
            </a:r>
            <a:r>
              <a:rPr lang="en-GB" sz="2000" dirty="0" err="1">
                <a:latin typeface="Arial Narrow" panose="020B0606020202030204" pitchFamily="34" charset="0"/>
              </a:rPr>
              <a:t>jedinica</a:t>
            </a:r>
            <a:r>
              <a:rPr lang="en-GB" sz="2000" dirty="0">
                <a:latin typeface="Arial Narrow" panose="020B0606020202030204" pitchFamily="34" charset="0"/>
              </a:rPr>
              <a:t> </a:t>
            </a:r>
            <a:r>
              <a:rPr lang="en-GB" sz="2000" dirty="0" err="1">
                <a:latin typeface="Arial Narrow" panose="020B0606020202030204" pitchFamily="34" charset="0"/>
              </a:rPr>
              <a:t>ili</a:t>
            </a:r>
            <a:r>
              <a:rPr lang="en-GB" sz="2000" dirty="0">
                <a:latin typeface="Arial Narrow" panose="020B0606020202030204" pitchFamily="34" charset="0"/>
              </a:rPr>
              <a:t> </a:t>
            </a:r>
            <a:r>
              <a:rPr lang="en-GB" sz="2000" dirty="0" err="1">
                <a:latin typeface="Arial Narrow" panose="020B0606020202030204" pitchFamily="34" charset="0"/>
              </a:rPr>
              <a:t>grupa</a:t>
            </a:r>
            <a:r>
              <a:rPr lang="en-GB" sz="2000" dirty="0">
                <a:latin typeface="Arial Narrow" panose="020B0606020202030204" pitchFamily="34" charset="0"/>
              </a:rPr>
              <a:t> za </a:t>
            </a:r>
            <a:r>
              <a:rPr lang="en-GB" sz="2000" dirty="0" err="1">
                <a:latin typeface="Arial Narrow" panose="020B0606020202030204" pitchFamily="34" charset="0"/>
              </a:rPr>
              <a:t>pružanje</a:t>
            </a:r>
            <a:r>
              <a:rPr lang="en-GB" sz="2000" dirty="0">
                <a:latin typeface="Arial Narrow" panose="020B0606020202030204" pitchFamily="34" charset="0"/>
              </a:rPr>
              <a:t> </a:t>
            </a:r>
            <a:r>
              <a:rPr lang="en-GB" sz="2000" dirty="0" err="1">
                <a:latin typeface="Arial Narrow" panose="020B0606020202030204" pitchFamily="34" charset="0"/>
              </a:rPr>
              <a:t>rezerve</a:t>
            </a:r>
            <a:r>
              <a:rPr lang="en-GB" sz="2000" dirty="0">
                <a:latin typeface="Arial Narrow" panose="020B0606020202030204" pitchFamily="34" charset="0"/>
              </a:rPr>
              <a:t> </a:t>
            </a:r>
            <a:r>
              <a:rPr lang="en-GB" sz="2000" dirty="0" err="1">
                <a:latin typeface="Arial Narrow" panose="020B0606020202030204" pitchFamily="34" charset="0"/>
              </a:rPr>
              <a:t>snage</a:t>
            </a:r>
            <a:r>
              <a:rPr lang="en-GB" sz="2000" dirty="0">
                <a:latin typeface="Arial Narrow" panose="020B0606020202030204" pitchFamily="34" charset="0"/>
              </a:rPr>
              <a:t> koji </a:t>
            </a:r>
            <a:r>
              <a:rPr lang="en-GB" sz="2000" dirty="0" err="1">
                <a:latin typeface="Arial Narrow" panose="020B0606020202030204" pitchFamily="34" charset="0"/>
              </a:rPr>
              <a:t>su</a:t>
            </a:r>
            <a:r>
              <a:rPr lang="en-GB" sz="2000" dirty="0">
                <a:latin typeface="Arial Narrow" panose="020B0606020202030204" pitchFamily="34" charset="0"/>
              </a:rPr>
              <a:t> </a:t>
            </a:r>
            <a:r>
              <a:rPr lang="en-GB" sz="2000" dirty="0" err="1">
                <a:latin typeface="Arial Narrow" panose="020B0606020202030204" pitchFamily="34" charset="0"/>
              </a:rPr>
              <a:t>obvezni</a:t>
            </a:r>
            <a:r>
              <a:rPr lang="en-GB" sz="2000" dirty="0">
                <a:latin typeface="Arial Narrow" panose="020B0606020202030204" pitchFamily="34" charset="0"/>
              </a:rPr>
              <a:t> </a:t>
            </a:r>
            <a:r>
              <a:rPr lang="en-GB" sz="2000" dirty="0" err="1">
                <a:latin typeface="Arial Narrow" panose="020B0606020202030204" pitchFamily="34" charset="0"/>
              </a:rPr>
              <a:t>proći</a:t>
            </a:r>
            <a:r>
              <a:rPr lang="en-GB" sz="2000" dirty="0">
                <a:latin typeface="Arial Narrow" panose="020B0606020202030204" pitchFamily="34" charset="0"/>
              </a:rPr>
              <a:t> </a:t>
            </a:r>
            <a:r>
              <a:rPr lang="en-GB" sz="2000" dirty="0" err="1">
                <a:solidFill>
                  <a:srgbClr val="FF0000"/>
                </a:solidFill>
                <a:latin typeface="Arial Narrow" panose="020B0606020202030204" pitchFamily="34" charset="0"/>
              </a:rPr>
              <a:t>svi</a:t>
            </a:r>
            <a:r>
              <a:rPr lang="en-GB" sz="2000" dirty="0">
                <a:solidFill>
                  <a:srgbClr val="FF0000"/>
                </a:solidFill>
                <a:latin typeface="Arial Narrow" panose="020B0606020202030204" pitchFamily="34" charset="0"/>
              </a:rPr>
              <a:t> </a:t>
            </a:r>
            <a:r>
              <a:rPr lang="en-GB" sz="2000" dirty="0" err="1">
                <a:solidFill>
                  <a:srgbClr val="FF0000"/>
                </a:solidFill>
                <a:latin typeface="Arial Narrow" panose="020B0606020202030204" pitchFamily="34" charset="0"/>
              </a:rPr>
              <a:t>korisnici</a:t>
            </a:r>
            <a:r>
              <a:rPr lang="en-GB" sz="2000" dirty="0">
                <a:solidFill>
                  <a:srgbClr val="FF0000"/>
                </a:solidFill>
                <a:latin typeface="Arial Narrow" panose="020B0606020202030204" pitchFamily="34" charset="0"/>
              </a:rPr>
              <a:t> </a:t>
            </a:r>
            <a:r>
              <a:rPr lang="en-GB" sz="2000" dirty="0" err="1">
                <a:solidFill>
                  <a:srgbClr val="FF0000"/>
                </a:solidFill>
                <a:latin typeface="Arial Narrow" panose="020B0606020202030204" pitchFamily="34" charset="0"/>
              </a:rPr>
              <a:t>mreže</a:t>
            </a:r>
            <a:r>
              <a:rPr lang="en-GB" sz="2000" dirty="0">
                <a:solidFill>
                  <a:srgbClr val="FF0000"/>
                </a:solidFill>
                <a:latin typeface="Arial Narrow" panose="020B0606020202030204" pitchFamily="34" charset="0"/>
              </a:rPr>
              <a:t> </a:t>
            </a:r>
            <a:r>
              <a:rPr lang="en-GB" sz="2000" dirty="0" err="1">
                <a:latin typeface="Arial Narrow" panose="020B0606020202030204" pitchFamily="34" charset="0"/>
              </a:rPr>
              <a:t>priključeni</a:t>
            </a:r>
            <a:r>
              <a:rPr lang="en-GB" sz="2000" dirty="0">
                <a:latin typeface="Arial Narrow" panose="020B0606020202030204" pitchFamily="34" charset="0"/>
              </a:rPr>
              <a:t> </a:t>
            </a:r>
            <a:r>
              <a:rPr lang="en-GB" sz="2000" dirty="0" err="1">
                <a:latin typeface="Arial Narrow" panose="020B0606020202030204" pitchFamily="34" charset="0"/>
              </a:rPr>
              <a:t>na</a:t>
            </a:r>
            <a:r>
              <a:rPr lang="en-GB" sz="2000" dirty="0">
                <a:latin typeface="Arial Narrow" panose="020B0606020202030204" pitchFamily="34" charset="0"/>
              </a:rPr>
              <a:t> pr</a:t>
            </a:r>
            <a:r>
              <a:rPr lang="sr-Latn-RS" sz="2000" dirty="0">
                <a:latin typeface="Arial Narrow" panose="020B0606020202030204" pitchFamily="34" charset="0"/>
              </a:rPr>
              <a:t>e</a:t>
            </a:r>
            <a:r>
              <a:rPr lang="en-GB" sz="2000" dirty="0" err="1">
                <a:latin typeface="Arial Narrow" panose="020B0606020202030204" pitchFamily="34" charset="0"/>
              </a:rPr>
              <a:t>nosnu</a:t>
            </a:r>
            <a:r>
              <a:rPr lang="en-GB" sz="2000" dirty="0">
                <a:latin typeface="Arial Narrow" panose="020B0606020202030204" pitchFamily="34" charset="0"/>
              </a:rPr>
              <a:t> </a:t>
            </a:r>
            <a:r>
              <a:rPr lang="en-GB" sz="2000" dirty="0" err="1">
                <a:latin typeface="Arial Narrow" panose="020B0606020202030204" pitchFamily="34" charset="0"/>
              </a:rPr>
              <a:t>ili</a:t>
            </a:r>
            <a:r>
              <a:rPr lang="en-GB" sz="2000" dirty="0">
                <a:latin typeface="Arial Narrow" panose="020B0606020202030204" pitchFamily="34" charset="0"/>
              </a:rPr>
              <a:t> </a:t>
            </a:r>
            <a:r>
              <a:rPr lang="en-GB" sz="2000" dirty="0" err="1">
                <a:latin typeface="Arial Narrow" panose="020B0606020202030204" pitchFamily="34" charset="0"/>
              </a:rPr>
              <a:t>distribucijsku</a:t>
            </a:r>
            <a:r>
              <a:rPr lang="en-GB" sz="2000" dirty="0">
                <a:latin typeface="Arial Narrow" panose="020B0606020202030204" pitchFamily="34" charset="0"/>
              </a:rPr>
              <a:t> </a:t>
            </a:r>
            <a:r>
              <a:rPr lang="en-GB" sz="2000" dirty="0" err="1">
                <a:latin typeface="Arial Narrow" panose="020B0606020202030204" pitchFamily="34" charset="0"/>
              </a:rPr>
              <a:t>mrežu</a:t>
            </a:r>
            <a:r>
              <a:rPr lang="en-GB" sz="2000" dirty="0">
                <a:latin typeface="Arial Narrow" panose="020B0606020202030204" pitchFamily="34" charset="0"/>
              </a:rPr>
              <a:t> </a:t>
            </a:r>
            <a:r>
              <a:rPr lang="en-GB" sz="2000" dirty="0" err="1">
                <a:latin typeface="Arial Narrow" panose="020B0606020202030204" pitchFamily="34" charset="0"/>
              </a:rPr>
              <a:t>zaintere</a:t>
            </a:r>
            <a:r>
              <a:rPr lang="sr-Latn-RS" sz="2000" dirty="0" err="1">
                <a:latin typeface="Arial Narrow" panose="020B0606020202030204" pitchFamily="34" charset="0"/>
              </a:rPr>
              <a:t>sovan</a:t>
            </a:r>
            <a:r>
              <a:rPr lang="en-GB" sz="2000" dirty="0" err="1">
                <a:latin typeface="Arial Narrow" panose="020B0606020202030204" pitchFamily="34" charset="0"/>
              </a:rPr>
              <a:t>i</a:t>
            </a:r>
            <a:r>
              <a:rPr lang="en-GB" sz="2000" dirty="0">
                <a:latin typeface="Arial Narrow" panose="020B0606020202030204" pitchFamily="34" charset="0"/>
              </a:rPr>
              <a:t> za </a:t>
            </a:r>
            <a:r>
              <a:rPr lang="en-GB" sz="2000" b="1" dirty="0" err="1">
                <a:solidFill>
                  <a:schemeClr val="tx1"/>
                </a:solidFill>
                <a:latin typeface="Arial Narrow" panose="020B0606020202030204" pitchFamily="34" charset="0"/>
              </a:rPr>
              <a:t>pružanje</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usluga</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uravnoteženja</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aFRR</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i</a:t>
            </a:r>
            <a:r>
              <a:rPr lang="en-GB" sz="2000" b="1" dirty="0">
                <a:solidFill>
                  <a:schemeClr val="tx1"/>
                </a:solidFill>
                <a:latin typeface="Arial Narrow" panose="020B0606020202030204" pitchFamily="34" charset="0"/>
              </a:rPr>
              <a:t>/</a:t>
            </a:r>
            <a:r>
              <a:rPr lang="en-GB" sz="2000" b="1" dirty="0" err="1">
                <a:solidFill>
                  <a:schemeClr val="tx1"/>
                </a:solidFill>
                <a:latin typeface="Arial Narrow" panose="020B0606020202030204" pitchFamily="34" charset="0"/>
              </a:rPr>
              <a:t>ili</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mFRR</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rezerve</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snage</a:t>
            </a:r>
            <a:r>
              <a:rPr lang="en-GB" sz="2000" b="1" dirty="0">
                <a:solidFill>
                  <a:schemeClr val="tx1"/>
                </a:solidFill>
                <a:latin typeface="Arial Narrow" panose="020B0606020202030204" pitchFamily="34" charset="0"/>
              </a:rPr>
              <a:t>,</a:t>
            </a:r>
            <a:endParaRPr lang="hr-HR" sz="2000" b="1" dirty="0">
              <a:solidFill>
                <a:schemeClr val="tx1"/>
              </a:solidFill>
              <a:latin typeface="Arial Narrow" panose="020B0606020202030204" pitchFamily="34" charset="0"/>
            </a:endParaRPr>
          </a:p>
          <a:p>
            <a:pPr>
              <a:defRPr/>
            </a:pPr>
            <a:r>
              <a:rPr lang="hr-HR" sz="2000" dirty="0">
                <a:latin typeface="Arial Narrow" panose="020B0606020202030204" pitchFamily="34" charset="0"/>
              </a:rPr>
              <a:t>Postupak je </a:t>
            </a:r>
            <a:r>
              <a:rPr lang="hr-HR" sz="2000" dirty="0" err="1">
                <a:latin typeface="Arial Narrow" panose="020B0606020202030204" pitchFamily="34" charset="0"/>
              </a:rPr>
              <a:t>definisan</a:t>
            </a:r>
            <a:r>
              <a:rPr lang="hr-HR" sz="2000" dirty="0">
                <a:latin typeface="Arial Narrow" panose="020B0606020202030204" pitchFamily="34" charset="0"/>
              </a:rPr>
              <a:t> </a:t>
            </a:r>
            <a:r>
              <a:rPr lang="hr-HR" sz="2000" b="1" dirty="0">
                <a:latin typeface="Arial Narrow" panose="020B0606020202030204" pitchFamily="34" charset="0"/>
              </a:rPr>
              <a:t>Pravilima za provođenje </a:t>
            </a:r>
            <a:r>
              <a:rPr lang="hr-HR" sz="2000" b="1" dirty="0" err="1">
                <a:latin typeface="Arial Narrow" panose="020B0606020202030204" pitchFamily="34" charset="0"/>
              </a:rPr>
              <a:t>pretkvalifikacijskog</a:t>
            </a:r>
            <a:r>
              <a:rPr lang="hr-HR" sz="2000" b="1" dirty="0">
                <a:latin typeface="Arial Narrow" panose="020B0606020202030204" pitchFamily="34" charset="0"/>
              </a:rPr>
              <a:t> postupka</a:t>
            </a:r>
            <a:endParaRPr lang="en-GB" sz="2000" b="1" u="sng" dirty="0">
              <a:latin typeface="Arial Narrow" panose="020B0606020202030204" pitchFamily="34" charset="0"/>
            </a:endParaRPr>
          </a:p>
          <a:p>
            <a:pPr>
              <a:defRPr/>
            </a:pPr>
            <a:r>
              <a:rPr lang="en-GB" sz="2000" dirty="0">
                <a:latin typeface="Arial Narrow" panose="020B0606020202030204" pitchFamily="34" charset="0"/>
              </a:rPr>
              <a:t>Po </a:t>
            </a:r>
            <a:r>
              <a:rPr lang="en-GB" sz="2000" dirty="0" err="1">
                <a:latin typeface="Arial Narrow" panose="020B0606020202030204" pitchFamily="34" charset="0"/>
              </a:rPr>
              <a:t>uspešnom</a:t>
            </a:r>
            <a:r>
              <a:rPr lang="en-GB" sz="2000" dirty="0">
                <a:latin typeface="Arial Narrow" panose="020B0606020202030204" pitchFamily="34" charset="0"/>
              </a:rPr>
              <a:t> </a:t>
            </a:r>
            <a:r>
              <a:rPr lang="en-GB" sz="2000" dirty="0" err="1">
                <a:latin typeface="Arial Narrow" panose="020B0606020202030204" pitchFamily="34" charset="0"/>
              </a:rPr>
              <a:t>završetku</a:t>
            </a:r>
            <a:r>
              <a:rPr lang="en-GB" sz="2000" dirty="0">
                <a:latin typeface="Arial Narrow" panose="020B0606020202030204" pitchFamily="34" charset="0"/>
              </a:rPr>
              <a:t> </a:t>
            </a:r>
            <a:r>
              <a:rPr lang="en-GB" sz="2000" dirty="0" err="1">
                <a:latin typeface="Arial Narrow" panose="020B0606020202030204" pitchFamily="34" charset="0"/>
              </a:rPr>
              <a:t>pretkvalifikacijskog</a:t>
            </a:r>
            <a:r>
              <a:rPr lang="en-GB" sz="2000" dirty="0">
                <a:latin typeface="Arial Narrow" panose="020B0606020202030204" pitchFamily="34" charset="0"/>
              </a:rPr>
              <a:t> </a:t>
            </a:r>
            <a:r>
              <a:rPr lang="en-GB" sz="2000" dirty="0" err="1">
                <a:latin typeface="Arial Narrow" panose="020B0606020202030204" pitchFamily="34" charset="0"/>
              </a:rPr>
              <a:t>postupka</a:t>
            </a:r>
            <a:r>
              <a:rPr lang="sr-Latn-RS" sz="2000" dirty="0">
                <a:latin typeface="Arial Narrow" panose="020B0606020202030204" pitchFamily="34" charset="0"/>
              </a:rPr>
              <a:t>, </a:t>
            </a:r>
            <a:r>
              <a:rPr lang="en-GB" sz="2000" dirty="0" err="1">
                <a:latin typeface="Arial Narrow" panose="020B0606020202030204" pitchFamily="34" charset="0"/>
              </a:rPr>
              <a:t>korisnik</a:t>
            </a:r>
            <a:r>
              <a:rPr lang="en-GB" sz="2000" dirty="0">
                <a:latin typeface="Arial Narrow" panose="020B0606020202030204" pitchFamily="34" charset="0"/>
              </a:rPr>
              <a:t> </a:t>
            </a:r>
            <a:r>
              <a:rPr lang="en-GB" sz="2000" dirty="0" err="1">
                <a:latin typeface="Arial Narrow" panose="020B0606020202030204" pitchFamily="34" charset="0"/>
              </a:rPr>
              <a:t>mreže</a:t>
            </a:r>
            <a:r>
              <a:rPr lang="en-GB" sz="2000" dirty="0">
                <a:latin typeface="Arial Narrow" panose="020B0606020202030204" pitchFamily="34" charset="0"/>
              </a:rPr>
              <a:t> </a:t>
            </a:r>
            <a:r>
              <a:rPr lang="en-GB" sz="2000" dirty="0" err="1">
                <a:latin typeface="Arial Narrow" panose="020B0606020202030204" pitchFamily="34" charset="0"/>
              </a:rPr>
              <a:t>st</a:t>
            </a:r>
            <a:r>
              <a:rPr lang="sr-Latn-RS" sz="2000" dirty="0">
                <a:latin typeface="Arial Narrow" panose="020B0606020202030204" pitchFamily="34" charset="0"/>
              </a:rPr>
              <a:t>i</a:t>
            </a:r>
            <a:r>
              <a:rPr lang="en-GB" sz="2000" dirty="0" err="1">
                <a:latin typeface="Arial Narrow" panose="020B0606020202030204" pitchFamily="34" charset="0"/>
              </a:rPr>
              <a:t>če</a:t>
            </a:r>
            <a:r>
              <a:rPr lang="en-GB" sz="2000" dirty="0">
                <a:latin typeface="Arial Narrow" panose="020B0606020202030204" pitchFamily="34" charset="0"/>
              </a:rPr>
              <a:t> </a:t>
            </a:r>
            <a:r>
              <a:rPr lang="en-GB" sz="2000" dirty="0" err="1">
                <a:solidFill>
                  <a:srgbClr val="FF0000"/>
                </a:solidFill>
                <a:latin typeface="Arial Narrow" panose="020B0606020202030204" pitchFamily="34" charset="0"/>
              </a:rPr>
              <a:t>potvrdu</a:t>
            </a:r>
            <a:r>
              <a:rPr lang="en-GB" sz="2000" dirty="0">
                <a:solidFill>
                  <a:srgbClr val="FF0000"/>
                </a:solidFill>
                <a:latin typeface="Arial Narrow" panose="020B0606020202030204" pitchFamily="34" charset="0"/>
              </a:rPr>
              <a:t> o </a:t>
            </a:r>
            <a:r>
              <a:rPr lang="en-GB" sz="2000" dirty="0" err="1">
                <a:solidFill>
                  <a:srgbClr val="FF0000"/>
                </a:solidFill>
                <a:latin typeface="Arial Narrow" panose="020B0606020202030204" pitchFamily="34" charset="0"/>
              </a:rPr>
              <a:t>tehničkoj</a:t>
            </a:r>
            <a:r>
              <a:rPr lang="en-GB" sz="2000" dirty="0">
                <a:solidFill>
                  <a:srgbClr val="FF0000"/>
                </a:solidFill>
                <a:latin typeface="Arial Narrow" panose="020B0606020202030204" pitchFamily="34" charset="0"/>
              </a:rPr>
              <a:t> </a:t>
            </a:r>
            <a:r>
              <a:rPr lang="en-GB" sz="2000" dirty="0" err="1">
                <a:solidFill>
                  <a:srgbClr val="FF0000"/>
                </a:solidFill>
                <a:latin typeface="Arial Narrow" panose="020B0606020202030204" pitchFamily="34" charset="0"/>
              </a:rPr>
              <a:t>sposobnosti</a:t>
            </a:r>
            <a:r>
              <a:rPr lang="en-GB" sz="2000" dirty="0">
                <a:solidFill>
                  <a:srgbClr val="FF0000"/>
                </a:solidFill>
                <a:latin typeface="Arial Narrow" panose="020B0606020202030204" pitchFamily="34" charset="0"/>
              </a:rPr>
              <a:t> za </a:t>
            </a:r>
            <a:r>
              <a:rPr lang="en-GB" sz="2000" dirty="0" err="1">
                <a:solidFill>
                  <a:srgbClr val="FF0000"/>
                </a:solidFill>
                <a:latin typeface="Arial Narrow" panose="020B0606020202030204" pitchFamily="34" charset="0"/>
              </a:rPr>
              <a:t>pružanje</a:t>
            </a:r>
            <a:r>
              <a:rPr lang="en-GB" sz="2000" dirty="0">
                <a:solidFill>
                  <a:srgbClr val="FF0000"/>
                </a:solidFill>
                <a:latin typeface="Arial Narrow" panose="020B0606020202030204" pitchFamily="34" charset="0"/>
              </a:rPr>
              <a:t> </a:t>
            </a:r>
            <a:r>
              <a:rPr lang="en-GB" sz="2000" dirty="0" err="1">
                <a:solidFill>
                  <a:srgbClr val="FF0000"/>
                </a:solidFill>
                <a:latin typeface="Arial Narrow" panose="020B0606020202030204" pitchFamily="34" charset="0"/>
              </a:rPr>
              <a:t>usluga</a:t>
            </a:r>
            <a:r>
              <a:rPr lang="en-GB" sz="2000" dirty="0">
                <a:solidFill>
                  <a:srgbClr val="FF0000"/>
                </a:solidFill>
                <a:latin typeface="Arial Narrow" panose="020B0606020202030204" pitchFamily="34" charset="0"/>
              </a:rPr>
              <a:t> </a:t>
            </a:r>
            <a:r>
              <a:rPr lang="en-GB" sz="2000" dirty="0" err="1">
                <a:solidFill>
                  <a:srgbClr val="FF0000"/>
                </a:solidFill>
                <a:latin typeface="Arial Narrow" panose="020B0606020202030204" pitchFamily="34" charset="0"/>
              </a:rPr>
              <a:t>uravnoteženja</a:t>
            </a:r>
            <a:r>
              <a:rPr lang="en-GB" sz="2000" dirty="0">
                <a:latin typeface="Arial Narrow" panose="020B0606020202030204" pitchFamily="34" charset="0"/>
              </a:rPr>
              <a:t>, </a:t>
            </a:r>
          </a:p>
          <a:p>
            <a:pPr>
              <a:defRPr/>
            </a:pPr>
            <a:r>
              <a:rPr lang="hr-HR" sz="2000" dirty="0">
                <a:latin typeface="Arial Narrow" panose="020B0606020202030204" pitchFamily="34" charset="0"/>
              </a:rPr>
              <a:t>U </a:t>
            </a:r>
            <a:r>
              <a:rPr lang="hr-HR" sz="2000" dirty="0" err="1">
                <a:latin typeface="Arial Narrow" panose="020B0606020202030204" pitchFamily="34" charset="0"/>
              </a:rPr>
              <a:t>sledećem</a:t>
            </a:r>
            <a:r>
              <a:rPr lang="hr-HR" sz="2000" dirty="0">
                <a:latin typeface="Arial Narrow" panose="020B0606020202030204" pitchFamily="34" charset="0"/>
              </a:rPr>
              <a:t> koraku p</a:t>
            </a:r>
            <a:r>
              <a:rPr lang="en-GB" sz="2000" dirty="0" err="1">
                <a:latin typeface="Arial Narrow" panose="020B0606020202030204" pitchFamily="34" charset="0"/>
              </a:rPr>
              <a:t>odnos</a:t>
            </a:r>
            <a:r>
              <a:rPr lang="sr-Latn-RS" sz="2000" dirty="0" err="1">
                <a:latin typeface="Arial Narrow" panose="020B0606020202030204" pitchFamily="34" charset="0"/>
              </a:rPr>
              <a:t>ilac</a:t>
            </a:r>
            <a:r>
              <a:rPr lang="en-GB" sz="2000" dirty="0">
                <a:latin typeface="Arial Narrow" panose="020B0606020202030204" pitchFamily="34" charset="0"/>
              </a:rPr>
              <a:t> </a:t>
            </a:r>
            <a:r>
              <a:rPr lang="en-GB" sz="2000" dirty="0" err="1">
                <a:latin typeface="Arial Narrow" panose="020B0606020202030204" pitchFamily="34" charset="0"/>
              </a:rPr>
              <a:t>zahteva</a:t>
            </a:r>
            <a:r>
              <a:rPr lang="en-GB" sz="2000" dirty="0">
                <a:latin typeface="Arial Narrow" panose="020B0606020202030204" pitchFamily="34" charset="0"/>
              </a:rPr>
              <a:t> </a:t>
            </a:r>
            <a:r>
              <a:rPr lang="en-GB" sz="2000" dirty="0" err="1">
                <a:latin typeface="Arial Narrow" panose="020B0606020202030204" pitchFamily="34" charset="0"/>
              </a:rPr>
              <a:t>sklapa</a:t>
            </a:r>
            <a:r>
              <a:rPr lang="en-GB" sz="2000" dirty="0">
                <a:latin typeface="Arial Narrow" panose="020B0606020202030204" pitchFamily="34" charset="0"/>
              </a:rPr>
              <a:t> Ugovor o </a:t>
            </a:r>
            <a:r>
              <a:rPr lang="en-GB" sz="2000" dirty="0" err="1">
                <a:latin typeface="Arial Narrow" panose="020B0606020202030204" pitchFamily="34" charset="0"/>
              </a:rPr>
              <a:t>pružanju</a:t>
            </a:r>
            <a:r>
              <a:rPr lang="en-GB" sz="2000" dirty="0">
                <a:latin typeface="Arial Narrow" panose="020B0606020202030204" pitchFamily="34" charset="0"/>
              </a:rPr>
              <a:t> </a:t>
            </a:r>
            <a:r>
              <a:rPr lang="en-GB" sz="2000" dirty="0" err="1">
                <a:latin typeface="Arial Narrow" panose="020B0606020202030204" pitchFamily="34" charset="0"/>
              </a:rPr>
              <a:t>usluge</a:t>
            </a:r>
            <a:r>
              <a:rPr lang="en-GB" sz="2000" dirty="0">
                <a:latin typeface="Arial Narrow" panose="020B0606020202030204" pitchFamily="34" charset="0"/>
              </a:rPr>
              <a:t> </a:t>
            </a:r>
            <a:r>
              <a:rPr lang="en-GB" sz="2000" dirty="0" err="1">
                <a:latin typeface="Arial Narrow" panose="020B0606020202030204" pitchFamily="34" charset="0"/>
              </a:rPr>
              <a:t>uravnoteženja</a:t>
            </a:r>
            <a:r>
              <a:rPr lang="en-GB" sz="2000" dirty="0">
                <a:latin typeface="Arial Narrow" panose="020B0606020202030204" pitchFamily="34" charset="0"/>
              </a:rPr>
              <a:t> </a:t>
            </a:r>
            <a:r>
              <a:rPr lang="hr-HR" sz="2000" dirty="0">
                <a:latin typeface="Arial Narrow" panose="020B0606020202030204" pitchFamily="34" charset="0"/>
              </a:rPr>
              <a:t>s OPS-om, </a:t>
            </a:r>
            <a:r>
              <a:rPr lang="en-GB" sz="2000" dirty="0">
                <a:latin typeface="Arial Narrow" panose="020B0606020202030204" pitchFamily="34" charset="0"/>
              </a:rPr>
              <a:t>koji mu </a:t>
            </a:r>
            <a:r>
              <a:rPr lang="en-GB" sz="2000" dirty="0" err="1">
                <a:latin typeface="Arial Narrow" panose="020B0606020202030204" pitchFamily="34" charset="0"/>
              </a:rPr>
              <a:t>omogućuje</a:t>
            </a:r>
            <a:r>
              <a:rPr lang="en-GB" sz="2000" dirty="0">
                <a:latin typeface="Arial Narrow" panose="020B0606020202030204" pitchFamily="34" charset="0"/>
              </a:rPr>
              <a:t> </a:t>
            </a:r>
            <a:r>
              <a:rPr lang="sr-Latn-RS" sz="2000" b="1" dirty="0" err="1">
                <a:solidFill>
                  <a:schemeClr val="tx1"/>
                </a:solidFill>
                <a:latin typeface="Arial Narrow" panose="020B0606020202030204" pitchFamily="34" charset="0"/>
              </a:rPr>
              <a:t>učestv</a:t>
            </a:r>
            <a:r>
              <a:rPr lang="en-GB" sz="2000" b="1" dirty="0" err="1">
                <a:solidFill>
                  <a:schemeClr val="tx1"/>
                </a:solidFill>
                <a:latin typeface="Arial Narrow" panose="020B0606020202030204" pitchFamily="34" charset="0"/>
              </a:rPr>
              <a:t>ovanje</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na</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postupcima</a:t>
            </a:r>
            <a:r>
              <a:rPr lang="sr-Latn-RS"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javnih</a:t>
            </a:r>
            <a:r>
              <a:rPr lang="sr-Latn-RS" sz="2000" b="1" dirty="0">
                <a:solidFill>
                  <a:schemeClr val="tx1"/>
                </a:solidFill>
                <a:latin typeface="Arial Narrow" panose="020B0606020202030204" pitchFamily="34" charset="0"/>
              </a:rPr>
              <a:t> </a:t>
            </a:r>
            <a:r>
              <a:rPr lang="en-GB" sz="2000" b="1" dirty="0">
                <a:solidFill>
                  <a:schemeClr val="tx1"/>
                </a:solidFill>
                <a:latin typeface="Arial Narrow" panose="020B0606020202030204" pitchFamily="34" charset="0"/>
              </a:rPr>
              <a:t>n</a:t>
            </a:r>
            <a:r>
              <a:rPr lang="sr-Latn-RS" sz="2000" b="1" dirty="0" err="1">
                <a:solidFill>
                  <a:schemeClr val="tx1"/>
                </a:solidFill>
                <a:latin typeface="Arial Narrow" panose="020B0606020202030204" pitchFamily="34" charset="0"/>
              </a:rPr>
              <a:t>abavki</a:t>
            </a:r>
            <a:r>
              <a:rPr lang="en-GB" sz="2000" b="1" dirty="0">
                <a:solidFill>
                  <a:schemeClr val="tx1"/>
                </a:solidFill>
                <a:latin typeface="Arial Narrow" panose="020B0606020202030204" pitchFamily="34" charset="0"/>
              </a:rPr>
              <a:t> za </a:t>
            </a:r>
            <a:r>
              <a:rPr lang="en-GB" sz="2000" b="1" dirty="0" err="1">
                <a:solidFill>
                  <a:schemeClr val="tx1"/>
                </a:solidFill>
                <a:latin typeface="Arial Narrow" panose="020B0606020202030204" pitchFamily="34" charset="0"/>
              </a:rPr>
              <a:t>rezervu</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snage</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i</a:t>
            </a:r>
            <a:r>
              <a:rPr lang="en-GB" sz="2000" b="1" dirty="0">
                <a:solidFill>
                  <a:schemeClr val="tx1"/>
                </a:solidFill>
                <a:latin typeface="Arial Narrow" panose="020B0606020202030204" pitchFamily="34" charset="0"/>
              </a:rPr>
              <a:t>/</a:t>
            </a:r>
            <a:r>
              <a:rPr lang="en-GB" sz="2000" b="1" dirty="0" err="1">
                <a:solidFill>
                  <a:schemeClr val="tx1"/>
                </a:solidFill>
                <a:latin typeface="Arial Narrow" panose="020B0606020202030204" pitchFamily="34" charset="0"/>
              </a:rPr>
              <a:t>ili</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energ</a:t>
            </a:r>
            <a:r>
              <a:rPr lang="hr-HR" sz="2000" b="1" dirty="0">
                <a:solidFill>
                  <a:schemeClr val="tx1"/>
                </a:solidFill>
                <a:latin typeface="Arial Narrow" panose="020B0606020202030204" pitchFamily="34" charset="0"/>
              </a:rPr>
              <a:t>iju</a:t>
            </a:r>
            <a:r>
              <a:rPr lang="en-GB" sz="2000" b="1" dirty="0">
                <a:solidFill>
                  <a:schemeClr val="tx1"/>
                </a:solidFill>
                <a:latin typeface="Arial Narrow" panose="020B0606020202030204" pitchFamily="34" charset="0"/>
              </a:rPr>
              <a:t> </a:t>
            </a:r>
            <a:r>
              <a:rPr lang="en-GB" sz="2000" b="1" dirty="0" err="1">
                <a:solidFill>
                  <a:schemeClr val="tx1"/>
                </a:solidFill>
                <a:latin typeface="Arial Narrow" panose="020B0606020202030204" pitchFamily="34" charset="0"/>
              </a:rPr>
              <a:t>uravnoteženja</a:t>
            </a:r>
            <a:r>
              <a:rPr lang="en-GB" sz="2000" dirty="0">
                <a:latin typeface="Arial Narrow" panose="020B0606020202030204" pitchFamily="34" charset="0"/>
              </a:rPr>
              <a:t>. </a:t>
            </a:r>
            <a:endParaRPr lang="hr-HR" sz="2000" dirty="0">
              <a:latin typeface="Arial Narrow" panose="020B0606020202030204" pitchFamily="34" charset="0"/>
            </a:endParaRPr>
          </a:p>
          <a:p>
            <a:pPr>
              <a:defRPr/>
            </a:pPr>
            <a:endParaRPr lang="hr-HR" sz="2000" dirty="0">
              <a:latin typeface="Arial Narrow" panose="020B0606020202030204" pitchFamily="34" charset="0"/>
            </a:endParaRPr>
          </a:p>
          <a:p>
            <a:pPr marL="0" indent="0">
              <a:buFont typeface="Arial" panose="020B0604020202020204" pitchFamily="34" charset="0"/>
              <a:buNone/>
              <a:defRPr/>
            </a:pPr>
            <a:r>
              <a:rPr lang="hr-HR" sz="1800" dirty="0">
                <a:latin typeface="Arial Narrow" panose="020B0606020202030204" pitchFamily="34" charset="0"/>
                <a:hlinkClick r:id="rId2"/>
              </a:rPr>
              <a:t>http://hops.hr/javna-nadmetanja-za-osiguravanje-mfrr-rezerve-snage-iili-energije-uravnotezenja-za-sigurnost-sustava</a:t>
            </a:r>
            <a:endParaRPr lang="hr-HR" sz="1800" dirty="0">
              <a:latin typeface="Arial Narrow" panose="020B0606020202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BF21E66-E7B2-4A96-B4FF-FA76A920DF3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Registar </a:t>
            </a:r>
            <a:r>
              <a:rPr lang="hr-HR" altLang="en-US" dirty="0" err="1"/>
              <a:t>pružaoca</a:t>
            </a:r>
            <a:r>
              <a:rPr lang="hr-HR" altLang="en-US" dirty="0"/>
              <a:t> PU u RH</a:t>
            </a:r>
            <a:endParaRPr lang="en-GB" altLang="en-US" dirty="0"/>
          </a:p>
        </p:txBody>
      </p:sp>
      <p:sp>
        <p:nvSpPr>
          <p:cNvPr id="74756" name="TextBox 7">
            <a:extLst>
              <a:ext uri="{FF2B5EF4-FFF2-40B4-BE49-F238E27FC236}">
                <a16:creationId xmlns:a16="http://schemas.microsoft.com/office/drawing/2014/main" id="{14B8C1E0-5484-444E-B755-AE8EA11B370D}"/>
              </a:ext>
            </a:extLst>
          </p:cNvPr>
          <p:cNvSpPr txBox="1">
            <a:spLocks noChangeArrowheads="1"/>
          </p:cNvSpPr>
          <p:nvPr/>
        </p:nvSpPr>
        <p:spPr bwMode="auto">
          <a:xfrm>
            <a:off x="595313" y="1541463"/>
            <a:ext cx="8113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r>
              <a:rPr lang="hr-HR" altLang="en-US" sz="1800" dirty="0">
                <a:solidFill>
                  <a:schemeClr val="tx1"/>
                </a:solidFill>
                <a:latin typeface="Arial Narrow" panose="020B0606020202030204" pitchFamily="34" charset="0"/>
              </a:rPr>
              <a:t>Za sada se </a:t>
            </a:r>
            <a:r>
              <a:rPr lang="hr-HR" altLang="en-US" sz="1800" dirty="0" err="1">
                <a:solidFill>
                  <a:schemeClr val="tx1"/>
                </a:solidFill>
                <a:latin typeface="Arial Narrow" panose="020B0606020202030204" pitchFamily="34" charset="0"/>
              </a:rPr>
              <a:t>aFRR</a:t>
            </a:r>
            <a:r>
              <a:rPr lang="hr-HR" altLang="en-US" sz="1800" dirty="0">
                <a:solidFill>
                  <a:schemeClr val="tx1"/>
                </a:solidFill>
                <a:latin typeface="Arial Narrow" panose="020B0606020202030204" pitchFamily="34" charset="0"/>
              </a:rPr>
              <a:t> ne nabavlja tržišno (dominantni </a:t>
            </a:r>
            <a:r>
              <a:rPr lang="hr-HR" altLang="en-US" sz="1800" dirty="0" err="1">
                <a:solidFill>
                  <a:schemeClr val="tx1"/>
                </a:solidFill>
                <a:latin typeface="Arial Narrow" panose="020B0606020202030204" pitchFamily="34" charset="0"/>
              </a:rPr>
              <a:t>pružalac</a:t>
            </a:r>
            <a:r>
              <a:rPr lang="hr-HR" altLang="en-US" sz="1800" dirty="0">
                <a:solidFill>
                  <a:schemeClr val="tx1"/>
                </a:solidFill>
                <a:latin typeface="Arial Narrow" panose="020B0606020202030204" pitchFamily="34" charset="0"/>
              </a:rPr>
              <a:t>), </a:t>
            </a:r>
            <a:r>
              <a:rPr lang="hr-HR" altLang="en-US" sz="1800" dirty="0" err="1">
                <a:solidFill>
                  <a:schemeClr val="tx1"/>
                </a:solidFill>
                <a:latin typeface="Arial Narrow" panose="020B0606020202030204" pitchFamily="34" charset="0"/>
              </a:rPr>
              <a:t>mFRR</a:t>
            </a:r>
            <a:r>
              <a:rPr lang="hr-HR" altLang="en-US" sz="1800" dirty="0">
                <a:solidFill>
                  <a:schemeClr val="tx1"/>
                </a:solidFill>
                <a:latin typeface="Arial Narrow" panose="020B0606020202030204" pitchFamily="34" charset="0"/>
              </a:rPr>
              <a:t> samo </a:t>
            </a:r>
            <a:r>
              <a:rPr lang="hr-HR" altLang="en-US" sz="1800" dirty="0" err="1">
                <a:solidFill>
                  <a:schemeClr val="tx1"/>
                </a:solidFill>
                <a:latin typeface="Arial Narrow" panose="020B0606020202030204" pitchFamily="34" charset="0"/>
              </a:rPr>
              <a:t>delimično</a:t>
            </a:r>
            <a:r>
              <a:rPr lang="hr-HR" altLang="en-US" sz="1800" dirty="0">
                <a:solidFill>
                  <a:schemeClr val="tx1"/>
                </a:solidFill>
                <a:latin typeface="Arial Narrow" panose="020B0606020202030204" pitchFamily="34" charset="0"/>
              </a:rPr>
              <a:t>  </a:t>
            </a:r>
            <a:endParaRPr lang="en-GB" altLang="en-US" sz="1800" dirty="0">
              <a:solidFill>
                <a:schemeClr val="tx1"/>
              </a:solidFill>
              <a:latin typeface="Arial Narrow" panose="020B0606020202030204" pitchFamily="34" charset="0"/>
            </a:endParaRPr>
          </a:p>
        </p:txBody>
      </p:sp>
      <p:pic>
        <p:nvPicPr>
          <p:cNvPr id="74757" name="Picture 9">
            <a:extLst>
              <a:ext uri="{FF2B5EF4-FFF2-40B4-BE49-F238E27FC236}">
                <a16:creationId xmlns:a16="http://schemas.microsoft.com/office/drawing/2014/main" id="{F4F96618-92C7-4301-95DB-856050B38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2046288"/>
            <a:ext cx="6272213"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6C8A5F32-3CB9-47D4-B286-0E778C3E9C2F}"/>
              </a:ext>
            </a:extLst>
          </p:cNvPr>
          <p:cNvSpPr>
            <a:spLocks noGrp="1" noChangeArrowheads="1"/>
          </p:cNvSpPr>
          <p:nvPr>
            <p:ph type="title"/>
          </p:nvPr>
        </p:nvSpPr>
        <p:spPr bwMode="auto">
          <a:xfrm>
            <a:off x="354013" y="749300"/>
            <a:ext cx="8435975"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Korekcija pozicije </a:t>
            </a:r>
            <a:r>
              <a:rPr lang="hr-HR" altLang="en-US" dirty="0" err="1"/>
              <a:t>snabdevača</a:t>
            </a:r>
            <a:r>
              <a:rPr lang="hr-HR" altLang="en-US" dirty="0"/>
              <a:t> kao BOS-a</a:t>
            </a:r>
            <a:endParaRPr lang="en-GB" altLang="en-US" dirty="0"/>
          </a:p>
        </p:txBody>
      </p:sp>
      <p:sp>
        <p:nvSpPr>
          <p:cNvPr id="75779" name="Content Placeholder 2">
            <a:extLst>
              <a:ext uri="{FF2B5EF4-FFF2-40B4-BE49-F238E27FC236}">
                <a16:creationId xmlns:a16="http://schemas.microsoft.com/office/drawing/2014/main" id="{7D6E9B1D-B14A-494A-9A7C-7DB5D26A37D4}"/>
              </a:ext>
            </a:extLst>
          </p:cNvPr>
          <p:cNvSpPr>
            <a:spLocks noGrp="1"/>
          </p:cNvSpPr>
          <p:nvPr>
            <p:ph idx="1"/>
          </p:nvPr>
        </p:nvSpPr>
        <p:spPr/>
        <p:txBody>
          <a:bodyPr/>
          <a:lstStyle/>
          <a:p>
            <a:r>
              <a:rPr lang="hr-HR" altLang="en-US" sz="2000" dirty="0" err="1">
                <a:latin typeface="Arial Narrow" panose="020B0606020202030204" pitchFamily="34" charset="0"/>
              </a:rPr>
              <a:t>Predlog</a:t>
            </a:r>
            <a:r>
              <a:rPr lang="hr-HR" altLang="en-US" sz="2000" dirty="0">
                <a:latin typeface="Arial Narrow" panose="020B0606020202030204" pitchFamily="34" charset="0"/>
              </a:rPr>
              <a:t> </a:t>
            </a:r>
            <a:r>
              <a:rPr lang="hr-HR" altLang="en-US" sz="2000" dirty="0" err="1">
                <a:latin typeface="Arial Narrow" panose="020B0606020202030204" pitchFamily="34" charset="0"/>
              </a:rPr>
              <a:t>izmene</a:t>
            </a:r>
            <a:r>
              <a:rPr lang="hr-HR" altLang="en-US" sz="2000" dirty="0">
                <a:latin typeface="Arial Narrow" panose="020B0606020202030204" pitchFamily="34" charset="0"/>
              </a:rPr>
              <a:t> Pravila uravnoteženja (RH)</a:t>
            </a:r>
          </a:p>
          <a:p>
            <a:pPr marL="266700" lvl="1" indent="-266700"/>
            <a:r>
              <a:rPr lang="hr-HR" altLang="en-US" sz="2000" dirty="0">
                <a:solidFill>
                  <a:schemeClr val="tx1"/>
                </a:solidFill>
                <a:latin typeface="Arial Narrow" panose="020B0606020202030204" pitchFamily="34" charset="0"/>
              </a:rPr>
              <a:t>uvodi </a:t>
            </a:r>
            <a:r>
              <a:rPr lang="hr-HR" altLang="en-US" sz="2000" dirty="0">
                <a:solidFill>
                  <a:srgbClr val="FF0000"/>
                </a:solidFill>
                <a:latin typeface="Arial Narrow" panose="020B0606020202030204" pitchFamily="34" charset="0"/>
              </a:rPr>
              <a:t>korekciju</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tržišne</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pozicije</a:t>
            </a:r>
            <a:r>
              <a:rPr lang="en-GB" altLang="en-US" sz="2000" dirty="0">
                <a:solidFill>
                  <a:srgbClr val="FF0000"/>
                </a:solidFill>
                <a:latin typeface="Arial Narrow" panose="020B0606020202030204" pitchFamily="34" charset="0"/>
              </a:rPr>
              <a:t> </a:t>
            </a:r>
            <a:r>
              <a:rPr lang="en-GB" altLang="en-US" sz="2000" dirty="0" err="1">
                <a:solidFill>
                  <a:schemeClr val="tx1"/>
                </a:solidFill>
                <a:latin typeface="Arial Narrow" panose="020B0606020202030204" pitchFamily="34" charset="0"/>
              </a:rPr>
              <a:t>pojedinih</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korisnika</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mreže</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te</a:t>
            </a:r>
            <a:r>
              <a:rPr lang="en-GB" altLang="en-US" sz="2000" dirty="0">
                <a:solidFill>
                  <a:schemeClr val="tx1"/>
                </a:solidFill>
                <a:latin typeface="Arial Narrow" panose="020B0606020202030204" pitchFamily="34" charset="0"/>
              </a:rPr>
              <a:t> </a:t>
            </a:r>
            <a:r>
              <a:rPr lang="en-GB" altLang="en-US" sz="2000" dirty="0" err="1">
                <a:solidFill>
                  <a:srgbClr val="FF0000"/>
                </a:solidFill>
                <a:latin typeface="Arial Narrow" panose="020B0606020202030204" pitchFamily="34" charset="0"/>
              </a:rPr>
              <a:t>korisnika</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mreže</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unutar</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portfelja</a:t>
            </a:r>
            <a:r>
              <a:rPr lang="en-GB" altLang="en-US" sz="2000" dirty="0">
                <a:solidFill>
                  <a:srgbClr val="FF0000"/>
                </a:solidFill>
                <a:latin typeface="Arial Narrow" panose="020B0606020202030204" pitchFamily="34" charset="0"/>
              </a:rPr>
              <a:t> ne</a:t>
            </a:r>
            <a:r>
              <a:rPr lang="sr-Latn-RS" altLang="en-US" sz="2000" dirty="0" err="1">
                <a:solidFill>
                  <a:srgbClr val="FF0000"/>
                </a:solidFill>
                <a:latin typeface="Arial Narrow" panose="020B0606020202030204" pitchFamily="34" charset="0"/>
              </a:rPr>
              <a:t>zav</a:t>
            </a:r>
            <a:r>
              <a:rPr lang="en-GB" altLang="en-US" sz="2000" dirty="0" err="1">
                <a:solidFill>
                  <a:srgbClr val="FF0000"/>
                </a:solidFill>
                <a:latin typeface="Arial Narrow" panose="020B0606020202030204" pitchFamily="34" charset="0"/>
              </a:rPr>
              <a:t>isnog</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agregatora</a:t>
            </a:r>
            <a:r>
              <a:rPr lang="en-GB" altLang="en-US" sz="2000" dirty="0">
                <a:solidFill>
                  <a:srgbClr val="FF0000"/>
                </a:solidFill>
                <a:latin typeface="Arial Narrow" panose="020B0606020202030204" pitchFamily="34" charset="0"/>
              </a:rPr>
              <a:t> </a:t>
            </a:r>
            <a:r>
              <a:rPr lang="en-GB" altLang="en-US" sz="2000" dirty="0" err="1">
                <a:solidFill>
                  <a:schemeClr val="tx1"/>
                </a:solidFill>
                <a:latin typeface="Arial Narrow" panose="020B0606020202030204" pitchFamily="34" charset="0"/>
              </a:rPr>
              <a:t>na</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temelju</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udela</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ostvarene</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promene</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radne</a:t>
            </a:r>
            <a:r>
              <a:rPr lang="en-GB" altLang="en-US" sz="2000" dirty="0">
                <a:solidFill>
                  <a:schemeClr val="tx1"/>
                </a:solidFill>
                <a:latin typeface="Arial Narrow" panose="020B0606020202030204" pitchFamily="34" charset="0"/>
              </a:rPr>
              <a:t> t</a:t>
            </a:r>
            <a:r>
              <a:rPr lang="sr-Latn-RS" altLang="en-US" sz="2000" dirty="0">
                <a:solidFill>
                  <a:schemeClr val="tx1"/>
                </a:solidFill>
                <a:latin typeface="Arial Narrow" panose="020B0606020202030204" pitchFamily="34" charset="0"/>
              </a:rPr>
              <a:t>a</a:t>
            </a:r>
            <a:r>
              <a:rPr lang="en-GB" altLang="en-US" sz="2000" dirty="0" err="1">
                <a:solidFill>
                  <a:schemeClr val="tx1"/>
                </a:solidFill>
                <a:latin typeface="Arial Narrow" panose="020B0606020202030204" pitchFamily="34" charset="0"/>
              </a:rPr>
              <a:t>čke</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pojedine</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regulacijske</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jedinice</a:t>
            </a:r>
            <a:r>
              <a:rPr lang="en-GB" altLang="en-US" sz="2000" dirty="0">
                <a:solidFill>
                  <a:schemeClr val="tx1"/>
                </a:solidFill>
                <a:latin typeface="Arial Narrow" panose="020B0606020202030204" pitchFamily="34" charset="0"/>
              </a:rPr>
              <a:t> u </a:t>
            </a:r>
            <a:r>
              <a:rPr lang="en-GB" altLang="en-US" sz="2000" dirty="0" err="1">
                <a:solidFill>
                  <a:schemeClr val="tx1"/>
                </a:solidFill>
                <a:latin typeface="Arial Narrow" panose="020B0606020202030204" pitchFamily="34" charset="0"/>
              </a:rPr>
              <a:t>ukupnoj</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priznatoj</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aktiviranoj</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energiji</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uravnoteženja</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portfelja</a:t>
            </a:r>
            <a:r>
              <a:rPr lang="en-GB" altLang="en-US" sz="2000" dirty="0">
                <a:solidFill>
                  <a:schemeClr val="tx1"/>
                </a:solidFill>
                <a:latin typeface="Arial Narrow" panose="020B0606020202030204" pitchFamily="34" charset="0"/>
              </a:rPr>
              <a:t> ne</a:t>
            </a:r>
            <a:r>
              <a:rPr lang="sr-Latn-RS" altLang="en-US" sz="2000" dirty="0">
                <a:solidFill>
                  <a:schemeClr val="tx1"/>
                </a:solidFill>
                <a:latin typeface="Arial Narrow" panose="020B0606020202030204" pitchFamily="34" charset="0"/>
              </a:rPr>
              <a:t>za</a:t>
            </a:r>
            <a:r>
              <a:rPr lang="en-GB" altLang="en-US" sz="2000" dirty="0" err="1">
                <a:solidFill>
                  <a:schemeClr val="tx1"/>
                </a:solidFill>
                <a:latin typeface="Arial Narrow" panose="020B0606020202030204" pitchFamily="34" charset="0"/>
              </a:rPr>
              <a:t>visnog</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agregatora</a:t>
            </a:r>
            <a:r>
              <a:rPr lang="en-GB" altLang="en-US" sz="2000" dirty="0">
                <a:solidFill>
                  <a:schemeClr val="tx1"/>
                </a:solidFill>
                <a:latin typeface="Arial Narrow" panose="020B0606020202030204" pitchFamily="34" charset="0"/>
              </a:rPr>
              <a:t> u </a:t>
            </a:r>
            <a:r>
              <a:rPr lang="en-GB" altLang="en-US" sz="2000" dirty="0" err="1">
                <a:solidFill>
                  <a:schemeClr val="tx1"/>
                </a:solidFill>
                <a:latin typeface="Arial Narrow" panose="020B0606020202030204" pitchFamily="34" charset="0"/>
              </a:rPr>
              <a:t>pojedinom</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obračunskom</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intervalu</a:t>
            </a:r>
            <a:r>
              <a:rPr lang="en-GB" altLang="en-US" sz="2000" dirty="0">
                <a:solidFill>
                  <a:schemeClr val="tx1"/>
                </a:solidFill>
                <a:latin typeface="Arial Narrow" panose="020B0606020202030204" pitchFamily="34" charset="0"/>
              </a:rPr>
              <a:t>.</a:t>
            </a:r>
            <a:endParaRPr lang="hr-HR" altLang="en-US" sz="2000" dirty="0">
              <a:solidFill>
                <a:schemeClr val="tx1"/>
              </a:solidFill>
              <a:latin typeface="Arial Narrow" panose="020B0606020202030204" pitchFamily="34" charset="0"/>
            </a:endParaRPr>
          </a:p>
          <a:p>
            <a:pPr marL="266700" lvl="1" indent="-266700"/>
            <a:r>
              <a:rPr lang="hr-HR" altLang="en-US" sz="2000" dirty="0">
                <a:solidFill>
                  <a:schemeClr val="tx1"/>
                </a:solidFill>
                <a:latin typeface="Arial Narrow" panose="020B0606020202030204" pitchFamily="34" charset="0"/>
              </a:rPr>
              <a:t>OPS</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dostavlja</a:t>
            </a:r>
            <a:r>
              <a:rPr lang="en-GB" altLang="en-US" sz="2000" dirty="0">
                <a:solidFill>
                  <a:schemeClr val="tx1"/>
                </a:solidFill>
                <a:latin typeface="Arial Narrow" panose="020B0606020202030204" pitchFamily="34" charset="0"/>
              </a:rPr>
              <a:t> </a:t>
            </a:r>
            <a:r>
              <a:rPr lang="en-GB" altLang="en-US" sz="2000" dirty="0" err="1">
                <a:solidFill>
                  <a:srgbClr val="FF0000"/>
                </a:solidFill>
                <a:latin typeface="Arial Narrow" panose="020B0606020202030204" pitchFamily="34" charset="0"/>
              </a:rPr>
              <a:t>podatke</a:t>
            </a:r>
            <a:r>
              <a:rPr lang="en-GB" altLang="en-US" sz="2000" dirty="0">
                <a:solidFill>
                  <a:srgbClr val="FF0000"/>
                </a:solidFill>
                <a:latin typeface="Arial Narrow" panose="020B0606020202030204" pitchFamily="34" charset="0"/>
              </a:rPr>
              <a:t> o </a:t>
            </a:r>
            <a:r>
              <a:rPr lang="en-GB" altLang="en-US" sz="2000" dirty="0" err="1">
                <a:solidFill>
                  <a:srgbClr val="FF0000"/>
                </a:solidFill>
                <a:latin typeface="Arial Narrow" panose="020B0606020202030204" pitchFamily="34" charset="0"/>
              </a:rPr>
              <a:t>korekciji</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tržišne</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pozicije</a:t>
            </a:r>
            <a:r>
              <a:rPr lang="en-GB" altLang="en-US" sz="2000" dirty="0">
                <a:solidFill>
                  <a:srgbClr val="FF0000"/>
                </a:solidFill>
                <a:latin typeface="Arial Narrow" panose="020B0606020202030204" pitchFamily="34" charset="0"/>
              </a:rPr>
              <a:t> </a:t>
            </a:r>
            <a:r>
              <a:rPr lang="en-GB" altLang="en-US" sz="2000" dirty="0" err="1">
                <a:solidFill>
                  <a:schemeClr val="tx1"/>
                </a:solidFill>
                <a:latin typeface="Arial Narrow" panose="020B0606020202030204" pitchFamily="34" charset="0"/>
              </a:rPr>
              <a:t>pojedinog</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korisnika</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mreže</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operatoru</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tržišta</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električne</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energije</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i</a:t>
            </a:r>
            <a:r>
              <a:rPr lang="en-GB" altLang="en-US" sz="2000" dirty="0">
                <a:solidFill>
                  <a:srgbClr val="FF0000"/>
                </a:solidFill>
                <a:latin typeface="Arial Narrow" panose="020B0606020202030204" pitchFamily="34" charset="0"/>
              </a:rPr>
              <a:t> </a:t>
            </a:r>
            <a:r>
              <a:rPr lang="hr-HR" altLang="en-US" sz="2000" dirty="0" err="1">
                <a:solidFill>
                  <a:srgbClr val="FF0000"/>
                </a:solidFill>
                <a:latin typeface="Arial Narrow" panose="020B0606020202030204" pitchFamily="34" charset="0"/>
              </a:rPr>
              <a:t>snabdevaču</a:t>
            </a:r>
            <a:r>
              <a:rPr lang="en-GB" altLang="en-US" sz="2000" dirty="0">
                <a:solidFill>
                  <a:srgbClr val="FF0000"/>
                </a:solidFill>
                <a:latin typeface="Arial Narrow" panose="020B0606020202030204" pitchFamily="34" charset="0"/>
              </a:rPr>
              <a:t> koji je </a:t>
            </a:r>
            <a:r>
              <a:rPr lang="sr-Latn-RS" altLang="en-US" sz="2000" dirty="0" err="1">
                <a:solidFill>
                  <a:srgbClr val="FF0000"/>
                </a:solidFill>
                <a:latin typeface="Arial Narrow" panose="020B0606020202030204" pitchFamily="34" charset="0"/>
              </a:rPr>
              <a:t>direktn</a:t>
            </a:r>
            <a:r>
              <a:rPr lang="en-GB" altLang="en-US" sz="2000" dirty="0">
                <a:solidFill>
                  <a:srgbClr val="FF0000"/>
                </a:solidFill>
                <a:latin typeface="Arial Narrow" panose="020B0606020202030204" pitchFamily="34" charset="0"/>
              </a:rPr>
              <a:t>o </a:t>
            </a:r>
            <a:r>
              <a:rPr lang="en-GB" altLang="en-US" sz="2000" dirty="0" err="1">
                <a:solidFill>
                  <a:srgbClr val="FF0000"/>
                </a:solidFill>
                <a:latin typeface="Arial Narrow" panose="020B0606020202030204" pitchFamily="34" charset="0"/>
              </a:rPr>
              <a:t>pogođen</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aktivacijom</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krajnjeg</a:t>
            </a:r>
            <a:r>
              <a:rPr lang="en-GB" altLang="en-US" sz="2000" dirty="0">
                <a:solidFill>
                  <a:srgbClr val="FF0000"/>
                </a:solidFill>
                <a:latin typeface="Arial Narrow" panose="020B0606020202030204" pitchFamily="34" charset="0"/>
              </a:rPr>
              <a:t> </a:t>
            </a:r>
            <a:r>
              <a:rPr lang="en-GB" altLang="en-US" sz="2000" dirty="0" err="1">
                <a:solidFill>
                  <a:srgbClr val="FF0000"/>
                </a:solidFill>
                <a:latin typeface="Arial Narrow" panose="020B0606020202030204" pitchFamily="34" charset="0"/>
              </a:rPr>
              <a:t>kupca</a:t>
            </a:r>
            <a:r>
              <a:rPr lang="en-GB" altLang="en-US" sz="2000" dirty="0">
                <a:solidFill>
                  <a:srgbClr val="FF0000"/>
                </a:solidFill>
                <a:latin typeface="Arial Narrow" panose="020B0606020202030204" pitchFamily="34" charset="0"/>
              </a:rPr>
              <a:t> </a:t>
            </a:r>
            <a:r>
              <a:rPr lang="en-GB" altLang="en-US" sz="2000" dirty="0">
                <a:solidFill>
                  <a:schemeClr val="tx1"/>
                </a:solidFill>
                <a:latin typeface="Arial Narrow" panose="020B0606020202030204" pitchFamily="34" charset="0"/>
              </a:rPr>
              <a:t>koji </a:t>
            </a:r>
            <a:r>
              <a:rPr lang="en-GB" altLang="en-US" sz="2000" dirty="0" err="1">
                <a:solidFill>
                  <a:schemeClr val="tx1"/>
                </a:solidFill>
                <a:latin typeface="Arial Narrow" panose="020B0606020202030204" pitchFamily="34" charset="0"/>
              </a:rPr>
              <a:t>samostalno</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ili</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putem</a:t>
            </a:r>
            <a:r>
              <a:rPr lang="en-GB" altLang="en-US" sz="2000" dirty="0">
                <a:solidFill>
                  <a:schemeClr val="tx1"/>
                </a:solidFill>
                <a:latin typeface="Arial Narrow" panose="020B0606020202030204" pitchFamily="34" charset="0"/>
              </a:rPr>
              <a:t> ne</a:t>
            </a:r>
            <a:r>
              <a:rPr lang="sr-Latn-RS" altLang="en-US" sz="2000" dirty="0" err="1">
                <a:solidFill>
                  <a:schemeClr val="tx1"/>
                </a:solidFill>
                <a:latin typeface="Arial Narrow" panose="020B0606020202030204" pitchFamily="34" charset="0"/>
              </a:rPr>
              <a:t>zav</a:t>
            </a:r>
            <a:r>
              <a:rPr lang="en-GB" altLang="en-US" sz="2000" dirty="0" err="1">
                <a:solidFill>
                  <a:schemeClr val="tx1"/>
                </a:solidFill>
                <a:latin typeface="Arial Narrow" panose="020B0606020202030204" pitchFamily="34" charset="0"/>
              </a:rPr>
              <a:t>isnog</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agregatora</a:t>
            </a:r>
            <a:r>
              <a:rPr lang="en-GB" altLang="en-US" sz="2000" dirty="0">
                <a:solidFill>
                  <a:schemeClr val="tx1"/>
                </a:solidFill>
                <a:latin typeface="Arial Narrow" panose="020B0606020202030204" pitchFamily="34" charset="0"/>
              </a:rPr>
              <a:t> </a:t>
            </a:r>
            <a:r>
              <a:rPr lang="sr-Latn-RS" altLang="en-US" sz="2000" dirty="0" err="1">
                <a:solidFill>
                  <a:schemeClr val="tx1"/>
                </a:solidFill>
                <a:latin typeface="Arial Narrow" panose="020B0606020202030204" pitchFamily="34" charset="0"/>
              </a:rPr>
              <a:t>učestv</a:t>
            </a:r>
            <a:r>
              <a:rPr lang="en-GB" altLang="en-US" sz="2000" dirty="0" err="1">
                <a:solidFill>
                  <a:schemeClr val="tx1"/>
                </a:solidFill>
                <a:latin typeface="Arial Narrow" panose="020B0606020202030204" pitchFamily="34" charset="0"/>
              </a:rPr>
              <a:t>uje</a:t>
            </a:r>
            <a:r>
              <a:rPr lang="en-GB" altLang="en-US" sz="2000" dirty="0">
                <a:solidFill>
                  <a:schemeClr val="tx1"/>
                </a:solidFill>
                <a:latin typeface="Arial Narrow" panose="020B0606020202030204" pitchFamily="34" charset="0"/>
              </a:rPr>
              <a:t> u </a:t>
            </a:r>
            <a:r>
              <a:rPr lang="en-GB" altLang="en-US" sz="2000" dirty="0" err="1">
                <a:solidFill>
                  <a:schemeClr val="tx1"/>
                </a:solidFill>
                <a:latin typeface="Arial Narrow" panose="020B0606020202030204" pitchFamily="34" charset="0"/>
              </a:rPr>
              <a:t>upravljanju</a:t>
            </a:r>
            <a:r>
              <a:rPr lang="en-GB" altLang="en-US" sz="2000" dirty="0">
                <a:solidFill>
                  <a:schemeClr val="tx1"/>
                </a:solidFill>
                <a:latin typeface="Arial Narrow" panose="020B0606020202030204" pitchFamily="34" charset="0"/>
              </a:rPr>
              <a:t> </a:t>
            </a:r>
            <a:r>
              <a:rPr lang="en-GB" altLang="en-US" sz="2000" dirty="0" err="1">
                <a:solidFill>
                  <a:schemeClr val="tx1"/>
                </a:solidFill>
                <a:latin typeface="Arial Narrow" panose="020B0606020202030204" pitchFamily="34" charset="0"/>
              </a:rPr>
              <a:t>potrošnjom</a:t>
            </a:r>
            <a:r>
              <a:rPr lang="en-GB" altLang="en-US" sz="2000" dirty="0">
                <a:solidFill>
                  <a:schemeClr val="tx1"/>
                </a:solidFill>
                <a:latin typeface="Arial Narrow" panose="020B0606020202030204" pitchFamily="34" charset="0"/>
              </a:rPr>
              <a:t>. </a:t>
            </a:r>
          </a:p>
        </p:txBody>
      </p:sp>
      <p:sp>
        <p:nvSpPr>
          <p:cNvPr id="7" name="Rectangle 6">
            <a:extLst>
              <a:ext uri="{FF2B5EF4-FFF2-40B4-BE49-F238E27FC236}">
                <a16:creationId xmlns:a16="http://schemas.microsoft.com/office/drawing/2014/main" id="{9DD2F016-DD32-447E-806F-FDE954ED0952}"/>
              </a:ext>
            </a:extLst>
          </p:cNvPr>
          <p:cNvSpPr/>
          <p:nvPr/>
        </p:nvSpPr>
        <p:spPr>
          <a:xfrm>
            <a:off x="1619250" y="4711700"/>
            <a:ext cx="6408738" cy="139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dirty="0" err="1"/>
              <a:t>Predlog</a:t>
            </a:r>
            <a:r>
              <a:rPr lang="hr-HR" dirty="0"/>
              <a:t> Pravila uravnoteženja ne </a:t>
            </a:r>
            <a:r>
              <a:rPr lang="hr-HR" dirty="0" err="1"/>
              <a:t>rešava</a:t>
            </a:r>
            <a:r>
              <a:rPr lang="hr-HR" dirty="0"/>
              <a:t> situaciju u kojoj je </a:t>
            </a:r>
            <a:r>
              <a:rPr lang="hr-HR" dirty="0" err="1"/>
              <a:t>snabdevač</a:t>
            </a:r>
            <a:r>
              <a:rPr lang="hr-HR" dirty="0"/>
              <a:t> „dužan” krajnjem kupcu zbog aktivacije prema gore, odnosno, kada energiju koja je isporučena i obračunata na </a:t>
            </a:r>
            <a:r>
              <a:rPr lang="hr-HR" dirty="0" err="1"/>
              <a:t>OMMu</a:t>
            </a:r>
            <a:r>
              <a:rPr lang="hr-HR" dirty="0"/>
              <a:t> krajnjeg kupca nije nabavio i isporučio </a:t>
            </a:r>
            <a:r>
              <a:rPr lang="hr-HR" dirty="0" err="1"/>
              <a:t>snabdevač</a:t>
            </a:r>
            <a:endParaRPr lang="en-GB" dirty="0"/>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BA7F6303-08E0-40BD-88A4-2E7473ADAAF3}"/>
              </a:ext>
            </a:extLst>
          </p:cNvPr>
          <p:cNvSpPr>
            <a:spLocks noGrp="1" noChangeArrowheads="1"/>
          </p:cNvSpPr>
          <p:nvPr>
            <p:ph type="title"/>
          </p:nvPr>
        </p:nvSpPr>
        <p:spPr bwMode="auto">
          <a:xfrm>
            <a:off x="457200" y="722313"/>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b="1" dirty="0">
                <a:solidFill>
                  <a:srgbClr val="000000"/>
                </a:solidFill>
                <a:latin typeface="Arial" panose="020B0604020202020204" pitchFamily="34" charset="0"/>
              </a:rPr>
              <a:t>Naknada</a:t>
            </a:r>
            <a:r>
              <a:rPr lang="en-GB" altLang="en-US" b="1" dirty="0">
                <a:solidFill>
                  <a:srgbClr val="000000"/>
                </a:solidFill>
                <a:latin typeface="Arial" panose="020B0604020202020204" pitchFamily="34" charset="0"/>
              </a:rPr>
              <a:t> </a:t>
            </a:r>
            <a:r>
              <a:rPr lang="hr-HR" altLang="en-US" b="1" dirty="0" err="1">
                <a:solidFill>
                  <a:srgbClr val="000000"/>
                </a:solidFill>
                <a:latin typeface="Arial" panose="020B0604020202020204" pitchFamily="34" charset="0"/>
              </a:rPr>
              <a:t>snabdevaču</a:t>
            </a:r>
            <a:r>
              <a:rPr lang="en-GB" altLang="en-US" b="1" dirty="0">
                <a:solidFill>
                  <a:srgbClr val="000000"/>
                </a:solidFill>
                <a:latin typeface="Arial" panose="020B0604020202020204" pitchFamily="34" charset="0"/>
              </a:rPr>
              <a:t> </a:t>
            </a:r>
            <a:r>
              <a:rPr lang="sr-Latn-RS" altLang="en-US" b="1" dirty="0" err="1">
                <a:solidFill>
                  <a:srgbClr val="000000"/>
                </a:solidFill>
                <a:latin typeface="Arial" panose="020B0604020202020204" pitchFamily="34" charset="0"/>
              </a:rPr>
              <a:t>direktn</a:t>
            </a:r>
            <a:r>
              <a:rPr lang="en-GB" altLang="en-US" b="1" dirty="0">
                <a:solidFill>
                  <a:srgbClr val="000000"/>
                </a:solidFill>
                <a:latin typeface="Arial" panose="020B0604020202020204" pitchFamily="34" charset="0"/>
              </a:rPr>
              <a:t>o </a:t>
            </a:r>
            <a:r>
              <a:rPr lang="en-GB" altLang="en-US" b="1" dirty="0" err="1">
                <a:solidFill>
                  <a:srgbClr val="000000"/>
                </a:solidFill>
                <a:latin typeface="Arial" panose="020B0604020202020204" pitchFamily="34" charset="0"/>
              </a:rPr>
              <a:t>pogođenom</a:t>
            </a:r>
            <a:r>
              <a:rPr lang="en-GB" altLang="en-US" b="1" dirty="0">
                <a:solidFill>
                  <a:srgbClr val="000000"/>
                </a:solidFill>
                <a:latin typeface="Arial" panose="020B0604020202020204" pitchFamily="34" charset="0"/>
              </a:rPr>
              <a:t> </a:t>
            </a:r>
            <a:r>
              <a:rPr lang="en-GB" altLang="en-US" b="1" dirty="0" err="1">
                <a:solidFill>
                  <a:srgbClr val="000000"/>
                </a:solidFill>
                <a:latin typeface="Arial" panose="020B0604020202020204" pitchFamily="34" charset="0"/>
              </a:rPr>
              <a:t>aktivacijom</a:t>
            </a:r>
            <a:r>
              <a:rPr lang="en-GB" altLang="en-US" b="1" dirty="0">
                <a:solidFill>
                  <a:srgbClr val="000000"/>
                </a:solidFill>
                <a:latin typeface="Arial" panose="020B0604020202020204" pitchFamily="34" charset="0"/>
              </a:rPr>
              <a:t> </a:t>
            </a:r>
            <a:r>
              <a:rPr lang="en-GB" altLang="en-US" b="1" dirty="0" err="1">
                <a:solidFill>
                  <a:srgbClr val="000000"/>
                </a:solidFill>
                <a:latin typeface="Arial" panose="020B0604020202020204" pitchFamily="34" charset="0"/>
              </a:rPr>
              <a:t>upravljanja</a:t>
            </a:r>
            <a:r>
              <a:rPr lang="en-GB" altLang="en-US" b="1" dirty="0">
                <a:solidFill>
                  <a:srgbClr val="000000"/>
                </a:solidFill>
                <a:latin typeface="Arial" panose="020B0604020202020204" pitchFamily="34" charset="0"/>
              </a:rPr>
              <a:t> </a:t>
            </a:r>
            <a:r>
              <a:rPr lang="en-GB" altLang="en-US" b="1" dirty="0" err="1">
                <a:solidFill>
                  <a:srgbClr val="000000"/>
                </a:solidFill>
                <a:latin typeface="Arial" panose="020B0604020202020204" pitchFamily="34" charset="0"/>
              </a:rPr>
              <a:t>potrošnjom</a:t>
            </a:r>
            <a:r>
              <a:rPr lang="en-GB" altLang="en-US" b="1" dirty="0">
                <a:solidFill>
                  <a:srgbClr val="000000"/>
                </a:solidFill>
                <a:latin typeface="Arial" panose="020B0604020202020204" pitchFamily="34" charset="0"/>
              </a:rPr>
              <a:t> </a:t>
            </a:r>
            <a:br>
              <a:rPr lang="en-GB" altLang="en-US" dirty="0">
                <a:solidFill>
                  <a:srgbClr val="000000"/>
                </a:solidFill>
                <a:latin typeface="Arial" panose="020B0604020202020204" pitchFamily="34" charset="0"/>
              </a:rPr>
            </a:br>
            <a:endParaRPr lang="en-GB" altLang="en-US" dirty="0"/>
          </a:p>
        </p:txBody>
      </p:sp>
      <p:sp>
        <p:nvSpPr>
          <p:cNvPr id="76803" name="Content Placeholder 2">
            <a:extLst>
              <a:ext uri="{FF2B5EF4-FFF2-40B4-BE49-F238E27FC236}">
                <a16:creationId xmlns:a16="http://schemas.microsoft.com/office/drawing/2014/main" id="{A9CF0B3A-CAEC-47B4-A01B-9C7C755783F6}"/>
              </a:ext>
            </a:extLst>
          </p:cNvPr>
          <p:cNvSpPr>
            <a:spLocks noGrp="1"/>
          </p:cNvSpPr>
          <p:nvPr>
            <p:ph idx="1"/>
          </p:nvPr>
        </p:nvSpPr>
        <p:spPr>
          <a:xfrm>
            <a:off x="446088" y="1824038"/>
            <a:ext cx="8229600" cy="4525962"/>
          </a:xfrm>
        </p:spPr>
        <p:txBody>
          <a:bodyPr/>
          <a:lstStyle/>
          <a:p>
            <a:r>
              <a:rPr lang="en-GB" altLang="en-US" sz="2000" dirty="0" err="1">
                <a:solidFill>
                  <a:srgbClr val="000000"/>
                </a:solidFill>
                <a:latin typeface="Arial Narrow" panose="020B0606020202030204" pitchFamily="34" charset="0"/>
              </a:rPr>
              <a:t>Količina</a:t>
            </a:r>
            <a:r>
              <a:rPr lang="en-GB" altLang="en-US" sz="2000" dirty="0">
                <a:solidFill>
                  <a:srgbClr val="00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energije</a:t>
            </a:r>
            <a:r>
              <a:rPr lang="en-GB" altLang="en-US" sz="2000" dirty="0">
                <a:solidFill>
                  <a:srgbClr val="00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koju</a:t>
            </a:r>
            <a:r>
              <a:rPr lang="en-GB" altLang="en-US" sz="2000" dirty="0">
                <a:solidFill>
                  <a:srgbClr val="000000"/>
                </a:solidFill>
                <a:latin typeface="Arial Narrow" panose="020B0606020202030204" pitchFamily="34" charset="0"/>
              </a:rPr>
              <a:t> </a:t>
            </a:r>
            <a:r>
              <a:rPr lang="en-GB" altLang="en-US" sz="2000" b="1" dirty="0" err="1">
                <a:solidFill>
                  <a:srgbClr val="FF0000"/>
                </a:solidFill>
                <a:latin typeface="Arial Narrow" panose="020B0606020202030204" pitchFamily="34" charset="0"/>
              </a:rPr>
              <a:t>krajnji</a:t>
            </a:r>
            <a:r>
              <a:rPr lang="en-GB" altLang="en-US" sz="2000" b="1" dirty="0">
                <a:solidFill>
                  <a:srgbClr val="FF0000"/>
                </a:solidFill>
                <a:latin typeface="Arial Narrow" panose="020B0606020202030204" pitchFamily="34" charset="0"/>
              </a:rPr>
              <a:t> </a:t>
            </a:r>
            <a:r>
              <a:rPr lang="en-GB" altLang="en-US" sz="2000" b="1" dirty="0" err="1">
                <a:solidFill>
                  <a:srgbClr val="FF0000"/>
                </a:solidFill>
                <a:latin typeface="Arial Narrow" panose="020B0606020202030204" pitchFamily="34" charset="0"/>
              </a:rPr>
              <a:t>kupac</a:t>
            </a:r>
            <a:r>
              <a:rPr lang="en-GB" altLang="en-US" sz="2000" b="1" dirty="0">
                <a:solidFill>
                  <a:srgbClr val="FF0000"/>
                </a:solidFill>
                <a:latin typeface="Arial Narrow" panose="020B0606020202030204" pitchFamily="34" charset="0"/>
              </a:rPr>
              <a:t> </a:t>
            </a:r>
            <a:r>
              <a:rPr lang="en-GB" altLang="en-US" sz="2000" b="1" dirty="0" err="1">
                <a:solidFill>
                  <a:srgbClr val="FF0000"/>
                </a:solidFill>
                <a:latin typeface="Arial Narrow" panose="020B0606020202030204" pitchFamily="34" charset="0"/>
              </a:rPr>
              <a:t>nadoknađuje</a:t>
            </a:r>
            <a:r>
              <a:rPr lang="en-GB" altLang="en-US" sz="2000" b="1" dirty="0">
                <a:solidFill>
                  <a:srgbClr val="FF0000"/>
                </a:solidFill>
                <a:latin typeface="Arial Narrow" panose="020B0606020202030204" pitchFamily="34" charset="0"/>
              </a:rPr>
              <a:t> </a:t>
            </a:r>
            <a:r>
              <a:rPr lang="en-GB" altLang="en-US" sz="2000" b="1" dirty="0" err="1">
                <a:solidFill>
                  <a:srgbClr val="FF0000"/>
                </a:solidFill>
                <a:latin typeface="Arial Narrow" panose="020B0606020202030204" pitchFamily="34" charset="0"/>
              </a:rPr>
              <a:t>svom</a:t>
            </a:r>
            <a:r>
              <a:rPr lang="en-GB" altLang="en-US" sz="2000" b="1" dirty="0">
                <a:solidFill>
                  <a:srgbClr val="FF0000"/>
                </a:solidFill>
                <a:latin typeface="Arial Narrow" panose="020B0606020202030204" pitchFamily="34" charset="0"/>
              </a:rPr>
              <a:t> </a:t>
            </a:r>
            <a:r>
              <a:rPr lang="sr-Latn-RS" altLang="en-US" sz="2000" b="1" dirty="0">
                <a:solidFill>
                  <a:srgbClr val="FF0000"/>
                </a:solidFill>
                <a:latin typeface="Arial Narrow" panose="020B0606020202030204" pitchFamily="34" charset="0"/>
              </a:rPr>
              <a:t>snabde</a:t>
            </a:r>
            <a:r>
              <a:rPr lang="en-GB" altLang="en-US" sz="2000" b="1" dirty="0" err="1">
                <a:solidFill>
                  <a:srgbClr val="FF0000"/>
                </a:solidFill>
                <a:latin typeface="Arial Narrow" panose="020B0606020202030204" pitchFamily="34" charset="0"/>
              </a:rPr>
              <a:t>vaču</a:t>
            </a:r>
            <a:r>
              <a:rPr lang="en-GB" altLang="en-US" sz="2000" b="1" dirty="0">
                <a:solidFill>
                  <a:srgbClr val="FF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odgovara</a:t>
            </a:r>
            <a:r>
              <a:rPr lang="en-GB" altLang="en-US" sz="2000" dirty="0">
                <a:solidFill>
                  <a:srgbClr val="00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količini</a:t>
            </a:r>
            <a:r>
              <a:rPr lang="en-GB" altLang="en-US" sz="2000" dirty="0">
                <a:solidFill>
                  <a:srgbClr val="00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njegove</a:t>
            </a:r>
            <a:r>
              <a:rPr lang="en-GB" altLang="en-US" sz="2000" dirty="0">
                <a:solidFill>
                  <a:srgbClr val="00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korekcije</a:t>
            </a:r>
            <a:r>
              <a:rPr lang="en-GB" altLang="en-US" sz="2000" dirty="0">
                <a:solidFill>
                  <a:srgbClr val="00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tržišne</a:t>
            </a:r>
            <a:r>
              <a:rPr lang="en-GB" altLang="en-US" sz="2000" dirty="0">
                <a:solidFill>
                  <a:srgbClr val="00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pozicije</a:t>
            </a:r>
            <a:r>
              <a:rPr lang="en-GB" altLang="en-US" sz="2000" dirty="0">
                <a:solidFill>
                  <a:srgbClr val="000000"/>
                </a:solidFill>
                <a:latin typeface="Arial Narrow" panose="020B0606020202030204" pitchFamily="34" charset="0"/>
              </a:rPr>
              <a:t> u </a:t>
            </a:r>
            <a:r>
              <a:rPr lang="en-GB" altLang="en-US" sz="2000" dirty="0" err="1">
                <a:solidFill>
                  <a:srgbClr val="000000"/>
                </a:solidFill>
                <a:latin typeface="Arial Narrow" panose="020B0606020202030204" pitchFamily="34" charset="0"/>
              </a:rPr>
              <a:t>smeru</a:t>
            </a:r>
            <a:r>
              <a:rPr lang="en-GB" altLang="en-US" sz="2000" dirty="0">
                <a:solidFill>
                  <a:srgbClr val="00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prodaje</a:t>
            </a:r>
            <a:r>
              <a:rPr lang="en-GB" altLang="en-US" sz="2000" dirty="0">
                <a:solidFill>
                  <a:srgbClr val="000000"/>
                </a:solidFill>
                <a:latin typeface="Arial Narrow" panose="020B0606020202030204" pitchFamily="34" charset="0"/>
              </a:rPr>
              <a:t> za </a:t>
            </a:r>
            <a:r>
              <a:rPr lang="en-GB" altLang="en-US" sz="2000" dirty="0" err="1">
                <a:solidFill>
                  <a:srgbClr val="000000"/>
                </a:solidFill>
                <a:latin typeface="Arial Narrow" panose="020B0606020202030204" pitchFamily="34" charset="0"/>
              </a:rPr>
              <a:t>pojedini</a:t>
            </a:r>
            <a:r>
              <a:rPr lang="en-GB" altLang="en-US" sz="2000" dirty="0">
                <a:solidFill>
                  <a:srgbClr val="000000"/>
                </a:solidFill>
                <a:latin typeface="Arial Narrow" panose="020B0606020202030204" pitchFamily="34" charset="0"/>
              </a:rPr>
              <a:t> </a:t>
            </a:r>
            <a:r>
              <a:rPr lang="en-GB" altLang="en-US" sz="2000" dirty="0" err="1">
                <a:solidFill>
                  <a:srgbClr val="000000"/>
                </a:solidFill>
                <a:latin typeface="Arial Narrow" panose="020B0606020202030204" pitchFamily="34" charset="0"/>
              </a:rPr>
              <a:t>obračunski</a:t>
            </a:r>
            <a:r>
              <a:rPr lang="en-GB" altLang="en-US" sz="2000" dirty="0">
                <a:solidFill>
                  <a:srgbClr val="000000"/>
                </a:solidFill>
                <a:latin typeface="Arial Narrow" panose="020B0606020202030204" pitchFamily="34" charset="0"/>
              </a:rPr>
              <a:t> interval. </a:t>
            </a:r>
            <a:endParaRPr lang="hr-HR" altLang="en-US" sz="2000" dirty="0">
              <a:solidFill>
                <a:srgbClr val="000000"/>
              </a:solidFill>
              <a:latin typeface="Arial Narrow" panose="020B0606020202030204" pitchFamily="34" charset="0"/>
            </a:endParaRPr>
          </a:p>
          <a:p>
            <a:r>
              <a:rPr lang="sv-SE" altLang="en-US" sz="2000" dirty="0">
                <a:solidFill>
                  <a:srgbClr val="FF0000"/>
                </a:solidFill>
                <a:latin typeface="Arial Narrow" panose="020B0606020202030204" pitchFamily="34" charset="0"/>
              </a:rPr>
              <a:t>Granična jedinična cena naknade </a:t>
            </a:r>
            <a:r>
              <a:rPr lang="sv-SE" altLang="en-US" sz="2000" dirty="0">
                <a:solidFill>
                  <a:srgbClr val="000000"/>
                </a:solidFill>
                <a:latin typeface="Arial Narrow" panose="020B0606020202030204" pitchFamily="34" charset="0"/>
              </a:rPr>
              <a:t>utvrđuje se kako sledi: </a:t>
            </a:r>
            <a:endParaRPr lang="hr-HR" altLang="en-US" sz="2000" dirty="0">
              <a:solidFill>
                <a:srgbClr val="000000"/>
              </a:solidFill>
              <a:latin typeface="Arial Narrow" panose="020B0606020202030204" pitchFamily="34" charset="0"/>
            </a:endParaRPr>
          </a:p>
          <a:p>
            <a:endParaRPr lang="hr-HR" altLang="en-US" sz="1800" dirty="0">
              <a:solidFill>
                <a:srgbClr val="000000"/>
              </a:solidFill>
              <a:latin typeface="Arial Narrow" panose="020B0606020202030204" pitchFamily="34" charset="0"/>
            </a:endParaRPr>
          </a:p>
          <a:p>
            <a:endParaRPr lang="hr-HR" altLang="en-US" sz="1800" dirty="0">
              <a:solidFill>
                <a:srgbClr val="000000"/>
              </a:solidFill>
              <a:latin typeface="Arial Narrow" panose="020B0606020202030204" pitchFamily="34" charset="0"/>
            </a:endParaRPr>
          </a:p>
          <a:p>
            <a:endParaRPr lang="hr-HR" altLang="en-US" sz="1800" dirty="0">
              <a:solidFill>
                <a:srgbClr val="000000"/>
              </a:solidFill>
              <a:latin typeface="Arial Narrow" panose="020B0606020202030204" pitchFamily="34" charset="0"/>
            </a:endParaRPr>
          </a:p>
          <a:p>
            <a:r>
              <a:rPr lang="hr-HR" altLang="en-US" sz="1800" dirty="0">
                <a:solidFill>
                  <a:srgbClr val="000000"/>
                </a:solidFill>
                <a:latin typeface="Arial Narrow" panose="020B0606020202030204" pitchFamily="34" charset="0"/>
              </a:rPr>
              <a:t>g</a:t>
            </a:r>
            <a:r>
              <a:rPr lang="en-GB" altLang="en-US" sz="1800" dirty="0">
                <a:solidFill>
                  <a:srgbClr val="000000"/>
                </a:solidFill>
                <a:latin typeface="Arial Narrow" panose="020B0606020202030204" pitchFamily="34" charset="0"/>
              </a:rPr>
              <a:t>de je: </a:t>
            </a:r>
          </a:p>
          <a:p>
            <a:pPr lvl="1"/>
            <a:r>
              <a:rPr lang="en-GB" altLang="en-US" sz="1800" dirty="0">
                <a:solidFill>
                  <a:srgbClr val="000000"/>
                </a:solidFill>
                <a:latin typeface="Arial Narrow" panose="020B0606020202030204" pitchFamily="34" charset="0"/>
              </a:rPr>
              <a:t>𝑃</a:t>
            </a:r>
            <a:r>
              <a:rPr lang="en-GB" altLang="en-US" sz="1400" dirty="0">
                <a:solidFill>
                  <a:srgbClr val="000000"/>
                </a:solidFill>
                <a:latin typeface="Arial Narrow" panose="020B0606020202030204" pitchFamily="34" charset="0"/>
              </a:rPr>
              <a:t>𝑛𝑎𝑑𝑜𝑘𝑛𝑎𝑑𝑎𝑔𝑟,𝑖 </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cena</a:t>
            </a:r>
            <a:r>
              <a:rPr lang="en-GB" altLang="en-US" sz="1800" dirty="0">
                <a:solidFill>
                  <a:srgbClr val="000000"/>
                </a:solidFill>
                <a:latin typeface="Arial Narrow" panose="020B0606020202030204" pitchFamily="34" charset="0"/>
              </a:rPr>
              <a:t> po </a:t>
            </a:r>
            <a:r>
              <a:rPr lang="en-GB" altLang="en-US" sz="1800" dirty="0" err="1">
                <a:solidFill>
                  <a:srgbClr val="000000"/>
                </a:solidFill>
                <a:latin typeface="Arial Narrow" panose="020B0606020202030204" pitchFamily="34" charset="0"/>
              </a:rPr>
              <a:t>kojoj</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krajnji</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kupac</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plaća</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naknadu</a:t>
            </a:r>
            <a:r>
              <a:rPr lang="en-GB" altLang="en-US" sz="1800" dirty="0">
                <a:solidFill>
                  <a:srgbClr val="000000"/>
                </a:solidFill>
                <a:latin typeface="Arial Narrow" panose="020B0606020202030204" pitchFamily="34" charset="0"/>
              </a:rPr>
              <a:t> </a:t>
            </a:r>
            <a:r>
              <a:rPr lang="sr-Latn-RS" altLang="en-US" sz="1800" dirty="0">
                <a:solidFill>
                  <a:srgbClr val="000000"/>
                </a:solidFill>
                <a:latin typeface="Arial Narrow" panose="020B0606020202030204" pitchFamily="34" charset="0"/>
              </a:rPr>
              <a:t>snabde</a:t>
            </a:r>
            <a:r>
              <a:rPr lang="en-GB" altLang="en-US" sz="1800" dirty="0" err="1">
                <a:solidFill>
                  <a:srgbClr val="000000"/>
                </a:solidFill>
                <a:latin typeface="Arial Narrow" panose="020B0606020202030204" pitchFamily="34" charset="0"/>
              </a:rPr>
              <a:t>vaču</a:t>
            </a:r>
            <a:r>
              <a:rPr lang="en-GB" altLang="en-US" sz="1800" dirty="0">
                <a:solidFill>
                  <a:srgbClr val="000000"/>
                </a:solidFill>
                <a:latin typeface="Arial Narrow" panose="020B0606020202030204" pitchFamily="34" charset="0"/>
              </a:rPr>
              <a:t> </a:t>
            </a:r>
            <a:r>
              <a:rPr lang="sr-Latn-RS" altLang="en-US" sz="1800" dirty="0">
                <a:solidFill>
                  <a:srgbClr val="000000"/>
                </a:solidFill>
                <a:latin typeface="Arial Narrow" panose="020B0606020202030204" pitchFamily="34" charset="0"/>
              </a:rPr>
              <a:t>direkt</a:t>
            </a:r>
            <a:r>
              <a:rPr lang="en-GB" altLang="en-US" sz="1800" dirty="0">
                <a:solidFill>
                  <a:srgbClr val="000000"/>
                </a:solidFill>
                <a:latin typeface="Arial Narrow" panose="020B0606020202030204" pitchFamily="34" charset="0"/>
              </a:rPr>
              <a:t>no </a:t>
            </a:r>
            <a:r>
              <a:rPr lang="en-GB" altLang="en-US" sz="1800" dirty="0" err="1">
                <a:solidFill>
                  <a:srgbClr val="000000"/>
                </a:solidFill>
                <a:latin typeface="Arial Narrow" panose="020B0606020202030204" pitchFamily="34" charset="0"/>
              </a:rPr>
              <a:t>pogođenom</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aktivacijom</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upravljanja</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potrošnjom</a:t>
            </a:r>
            <a:r>
              <a:rPr lang="en-GB" altLang="en-US" sz="1800" dirty="0">
                <a:solidFill>
                  <a:srgbClr val="000000"/>
                </a:solidFill>
                <a:latin typeface="Arial Narrow" panose="020B0606020202030204" pitchFamily="34" charset="0"/>
              </a:rPr>
              <a:t> u </a:t>
            </a:r>
            <a:r>
              <a:rPr lang="en-GB" altLang="en-US" sz="1800" dirty="0" err="1">
                <a:solidFill>
                  <a:srgbClr val="000000"/>
                </a:solidFill>
                <a:latin typeface="Arial Narrow" panose="020B0606020202030204" pitchFamily="34" charset="0"/>
              </a:rPr>
              <a:t>obračunskom</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intervalu</a:t>
            </a:r>
            <a:r>
              <a:rPr lang="en-GB" altLang="en-US" sz="1800" dirty="0">
                <a:solidFill>
                  <a:srgbClr val="000000"/>
                </a:solidFill>
                <a:latin typeface="Arial Narrow" panose="020B0606020202030204" pitchFamily="34" charset="0"/>
              </a:rPr>
              <a:t> „</a:t>
            </a:r>
            <a:r>
              <a:rPr lang="en-GB" altLang="en-US" sz="1800" i="1" dirty="0" err="1">
                <a:solidFill>
                  <a:srgbClr val="000000"/>
                </a:solidFill>
                <a:latin typeface="Arial Narrow" panose="020B0606020202030204" pitchFamily="34" charset="0"/>
              </a:rPr>
              <a:t>i</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iskazana</a:t>
            </a:r>
            <a:r>
              <a:rPr lang="en-GB" altLang="en-US" sz="1800" dirty="0">
                <a:solidFill>
                  <a:srgbClr val="000000"/>
                </a:solidFill>
                <a:latin typeface="Arial Narrow" panose="020B0606020202030204" pitchFamily="34" charset="0"/>
              </a:rPr>
              <a:t> u EUR/MWh </a:t>
            </a:r>
          </a:p>
          <a:p>
            <a:pPr lvl="1"/>
            <a:r>
              <a:rPr lang="en-GB" altLang="en-US" sz="1800" dirty="0">
                <a:solidFill>
                  <a:srgbClr val="000000"/>
                </a:solidFill>
                <a:latin typeface="Arial Narrow" panose="020B0606020202030204" pitchFamily="34" charset="0"/>
              </a:rPr>
              <a:t>𝑃</a:t>
            </a:r>
            <a:r>
              <a:rPr lang="en-GB" altLang="en-US" sz="1400" dirty="0">
                <a:solidFill>
                  <a:srgbClr val="000000"/>
                </a:solidFill>
                <a:latin typeface="Arial Narrow" panose="020B0606020202030204" pitchFamily="34" charset="0"/>
              </a:rPr>
              <a:t>𝐶𝑅𝑂𝑃𝐸𝑋𝐷𝐴,𝑖 </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cena</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električne</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energije</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na</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tržištu</a:t>
            </a:r>
            <a:r>
              <a:rPr lang="en-GB" altLang="en-US" sz="1800" dirty="0">
                <a:solidFill>
                  <a:srgbClr val="000000"/>
                </a:solidFill>
                <a:latin typeface="Arial Narrow" panose="020B0606020202030204" pitchFamily="34" charset="0"/>
              </a:rPr>
              <a:t> za dan </a:t>
            </a:r>
            <a:r>
              <a:rPr lang="en-GB" altLang="en-US" sz="1800" dirty="0" err="1">
                <a:solidFill>
                  <a:srgbClr val="000000"/>
                </a:solidFill>
                <a:latin typeface="Arial Narrow" panose="020B0606020202030204" pitchFamily="34" charset="0"/>
              </a:rPr>
              <a:t>unapr</a:t>
            </a:r>
            <a:r>
              <a:rPr lang="sr-Latn-RS" altLang="en-US" sz="1800" dirty="0">
                <a:solidFill>
                  <a:srgbClr val="000000"/>
                </a:solidFill>
                <a:latin typeface="Arial Narrow" panose="020B0606020202030204" pitchFamily="34" charset="0"/>
              </a:rPr>
              <a:t>e</a:t>
            </a:r>
            <a:r>
              <a:rPr lang="en-GB" altLang="en-US" sz="1800" dirty="0">
                <a:solidFill>
                  <a:srgbClr val="000000"/>
                </a:solidFill>
                <a:latin typeface="Arial Narrow" panose="020B0606020202030204" pitchFamily="34" charset="0"/>
              </a:rPr>
              <a:t>d </a:t>
            </a:r>
            <a:r>
              <a:rPr lang="en-GB" altLang="en-US" sz="1800" dirty="0" err="1">
                <a:solidFill>
                  <a:srgbClr val="000000"/>
                </a:solidFill>
                <a:latin typeface="Arial Narrow" panose="020B0606020202030204" pitchFamily="34" charset="0"/>
              </a:rPr>
              <a:t>na</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Hrvatskoj</a:t>
            </a:r>
            <a:r>
              <a:rPr lang="en-GB" altLang="en-US" sz="1800" dirty="0">
                <a:solidFill>
                  <a:srgbClr val="000000"/>
                </a:solidFill>
                <a:latin typeface="Arial Narrow" panose="020B0606020202030204" pitchFamily="34" charset="0"/>
              </a:rPr>
              <a:t> b</a:t>
            </a:r>
            <a:r>
              <a:rPr lang="sr-Latn-RS" altLang="en-US" sz="1800" dirty="0">
                <a:solidFill>
                  <a:srgbClr val="000000"/>
                </a:solidFill>
                <a:latin typeface="Arial Narrow" panose="020B0606020202030204" pitchFamily="34" charset="0"/>
              </a:rPr>
              <a:t>e</a:t>
            </a:r>
            <a:r>
              <a:rPr lang="en-GB" altLang="en-US" sz="1800" dirty="0" err="1">
                <a:solidFill>
                  <a:srgbClr val="000000"/>
                </a:solidFill>
                <a:latin typeface="Arial Narrow" panose="020B0606020202030204" pitchFamily="34" charset="0"/>
              </a:rPr>
              <a:t>rzi</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električne</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energije</a:t>
            </a:r>
            <a:r>
              <a:rPr lang="en-GB" altLang="en-US" sz="1800" dirty="0">
                <a:solidFill>
                  <a:srgbClr val="000000"/>
                </a:solidFill>
                <a:latin typeface="Arial Narrow" panose="020B0606020202030204" pitchFamily="34" charset="0"/>
              </a:rPr>
              <a:t> d.o.o. (http://www.cropex.hr) u </a:t>
            </a:r>
            <a:r>
              <a:rPr lang="en-GB" altLang="en-US" sz="1800" dirty="0" err="1">
                <a:solidFill>
                  <a:srgbClr val="000000"/>
                </a:solidFill>
                <a:latin typeface="Arial Narrow" panose="020B0606020202030204" pitchFamily="34" charset="0"/>
              </a:rPr>
              <a:t>obračunskom</a:t>
            </a:r>
            <a:r>
              <a:rPr lang="en-GB" altLang="en-US" sz="1800"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intervalu</a:t>
            </a:r>
            <a:r>
              <a:rPr lang="en-GB" altLang="en-US" sz="1800" dirty="0">
                <a:solidFill>
                  <a:srgbClr val="000000"/>
                </a:solidFill>
                <a:latin typeface="Arial Narrow" panose="020B0606020202030204" pitchFamily="34" charset="0"/>
              </a:rPr>
              <a:t> </a:t>
            </a:r>
            <a:r>
              <a:rPr lang="en-GB" altLang="en-US" sz="1800" i="1" dirty="0">
                <a:solidFill>
                  <a:srgbClr val="000000"/>
                </a:solidFill>
                <a:latin typeface="Arial Narrow" panose="020B0606020202030204" pitchFamily="34" charset="0"/>
              </a:rPr>
              <a:t>„</a:t>
            </a:r>
            <a:r>
              <a:rPr lang="en-GB" altLang="en-US" sz="1800" i="1" dirty="0" err="1">
                <a:solidFill>
                  <a:srgbClr val="000000"/>
                </a:solidFill>
                <a:latin typeface="Arial Narrow" panose="020B0606020202030204" pitchFamily="34" charset="0"/>
              </a:rPr>
              <a:t>i</a:t>
            </a:r>
            <a:r>
              <a:rPr lang="en-GB" altLang="en-US" sz="1800" i="1" dirty="0">
                <a:solidFill>
                  <a:srgbClr val="000000"/>
                </a:solidFill>
                <a:latin typeface="Arial Narrow" panose="020B0606020202030204" pitchFamily="34" charset="0"/>
              </a:rPr>
              <a:t>“ </a:t>
            </a:r>
            <a:r>
              <a:rPr lang="en-GB" altLang="en-US" sz="1800" dirty="0" err="1">
                <a:solidFill>
                  <a:srgbClr val="000000"/>
                </a:solidFill>
                <a:latin typeface="Arial Narrow" panose="020B0606020202030204" pitchFamily="34" charset="0"/>
              </a:rPr>
              <a:t>iskazana</a:t>
            </a:r>
            <a:r>
              <a:rPr lang="en-GB" altLang="en-US" sz="1800" dirty="0">
                <a:solidFill>
                  <a:srgbClr val="000000"/>
                </a:solidFill>
                <a:latin typeface="Arial Narrow" panose="020B0606020202030204" pitchFamily="34" charset="0"/>
              </a:rPr>
              <a:t> u EUR/MWh. </a:t>
            </a:r>
            <a:endParaRPr lang="en-GB" altLang="en-US" sz="1800" dirty="0">
              <a:latin typeface="Arial Narrow" panose="020B0606020202030204" pitchFamily="34" charset="0"/>
            </a:endParaRPr>
          </a:p>
        </p:txBody>
      </p:sp>
      <p:pic>
        <p:nvPicPr>
          <p:cNvPr id="76804" name="Picture 5">
            <a:extLst>
              <a:ext uri="{FF2B5EF4-FFF2-40B4-BE49-F238E27FC236}">
                <a16:creationId xmlns:a16="http://schemas.microsoft.com/office/drawing/2014/main" id="{0AD243A9-4882-4853-806A-6D2801A7B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309938"/>
            <a:ext cx="47021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9C77EF79-25C4-4028-9186-62020A5C00B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Kako je pitanje naknade </a:t>
            </a:r>
            <a:r>
              <a:rPr lang="hr-HR" altLang="en-US" dirty="0" err="1"/>
              <a:t>rešio</a:t>
            </a:r>
            <a:r>
              <a:rPr lang="hr-HR" altLang="en-US" dirty="0"/>
              <a:t> belgijski regulator CREG</a:t>
            </a:r>
            <a:endParaRPr lang="en-GB" altLang="en-US" dirty="0"/>
          </a:p>
        </p:txBody>
      </p:sp>
      <p:sp>
        <p:nvSpPr>
          <p:cNvPr id="6" name="TextBox 5">
            <a:extLst>
              <a:ext uri="{FF2B5EF4-FFF2-40B4-BE49-F238E27FC236}">
                <a16:creationId xmlns:a16="http://schemas.microsoft.com/office/drawing/2014/main" id="{9F37E58F-E742-410A-A33D-EFFEEBDFF9CF}"/>
              </a:ext>
            </a:extLst>
          </p:cNvPr>
          <p:cNvSpPr txBox="1"/>
          <p:nvPr/>
        </p:nvSpPr>
        <p:spPr>
          <a:xfrm>
            <a:off x="359024" y="2566065"/>
            <a:ext cx="8784976" cy="430887"/>
          </a:xfrm>
          <a:prstGeom prst="rect">
            <a:avLst/>
          </a:prstGeom>
          <a:noFill/>
        </p:spPr>
        <p:txBody>
          <a:bodyPr>
            <a:spAutoFit/>
          </a:bodyPr>
          <a:lstStyle/>
          <a:p>
            <a:pPr>
              <a:defRPr/>
            </a:pPr>
            <a:r>
              <a:rPr lang="en-GB" sz="2200" dirty="0">
                <a:solidFill>
                  <a:srgbClr val="000000"/>
                </a:solidFill>
                <a:latin typeface="Arial Narrow" panose="020B0606020202030204" pitchFamily="34" charset="0"/>
                <a:ea typeface="Calibri" panose="020F0502020204030204" pitchFamily="34" charset="0"/>
              </a:rPr>
              <a:t>{[</a:t>
            </a:r>
            <a:r>
              <a:rPr lang="en-GB" sz="2200" dirty="0">
                <a:solidFill>
                  <a:srgbClr val="000000"/>
                </a:solidFill>
                <a:highlight>
                  <a:srgbClr val="FFFF00"/>
                </a:highlight>
                <a:latin typeface="Arial Narrow" panose="020B0606020202030204" pitchFamily="34" charset="0"/>
                <a:ea typeface="Calibri" panose="020F0502020204030204" pitchFamily="34" charset="0"/>
              </a:rPr>
              <a:t>73 %</a:t>
            </a:r>
            <a:r>
              <a:rPr lang="en-GB" sz="2200" dirty="0">
                <a:solidFill>
                  <a:srgbClr val="000000"/>
                </a:solidFill>
                <a:latin typeface="Arial Narrow" panose="020B0606020202030204" pitchFamily="34" charset="0"/>
                <a:ea typeface="Calibri" panose="020F0502020204030204" pitchFamily="34" charset="0"/>
              </a:rPr>
              <a:t> * </a:t>
            </a:r>
            <a:r>
              <a:rPr lang="en-GB" sz="2200" dirty="0">
                <a:solidFill>
                  <a:srgbClr val="000000"/>
                </a:solidFill>
                <a:highlight>
                  <a:srgbClr val="00FFFF"/>
                </a:highlight>
                <a:latin typeface="Arial Narrow" panose="020B0606020202030204" pitchFamily="34" charset="0"/>
                <a:ea typeface="Calibri" panose="020F0502020204030204" pitchFamily="34" charset="0"/>
              </a:rPr>
              <a:t>1/3 (Cal Y+2 + Cal Y+1 + M+1</a:t>
            </a:r>
            <a:r>
              <a:rPr lang="en-GB" sz="2200" dirty="0">
                <a:solidFill>
                  <a:srgbClr val="000000"/>
                </a:solidFill>
                <a:latin typeface="Arial Narrow" panose="020B0606020202030204" pitchFamily="34" charset="0"/>
                <a:ea typeface="Calibri" panose="020F0502020204030204" pitchFamily="34" charset="0"/>
              </a:rPr>
              <a:t>) + </a:t>
            </a:r>
            <a:r>
              <a:rPr lang="en-GB" sz="2200" dirty="0">
                <a:solidFill>
                  <a:srgbClr val="000000"/>
                </a:solidFill>
                <a:highlight>
                  <a:srgbClr val="FFFF00"/>
                </a:highlight>
                <a:latin typeface="Arial Narrow" panose="020B0606020202030204" pitchFamily="34" charset="0"/>
                <a:ea typeface="Calibri" panose="020F0502020204030204" pitchFamily="34" charset="0"/>
              </a:rPr>
              <a:t>27 %</a:t>
            </a:r>
            <a:r>
              <a:rPr lang="en-GB" sz="2200" dirty="0">
                <a:solidFill>
                  <a:srgbClr val="000000"/>
                </a:solidFill>
                <a:latin typeface="Arial Narrow" panose="020B0606020202030204" pitchFamily="34" charset="0"/>
                <a:ea typeface="Calibri" panose="020F0502020204030204" pitchFamily="34" charset="0"/>
              </a:rPr>
              <a:t> </a:t>
            </a:r>
            <a:r>
              <a:rPr lang="en-GB" sz="2200" dirty="0">
                <a:solidFill>
                  <a:srgbClr val="000000"/>
                </a:solidFill>
                <a:highlight>
                  <a:srgbClr val="FF00FF"/>
                </a:highlight>
                <a:latin typeface="Arial Narrow" panose="020B0606020202030204" pitchFamily="34" charset="0"/>
                <a:ea typeface="Calibri" panose="020F0502020204030204" pitchFamily="34" charset="0"/>
              </a:rPr>
              <a:t>EPEX spot BE DAM</a:t>
            </a:r>
            <a:r>
              <a:rPr lang="en-GB" sz="2200" dirty="0">
                <a:solidFill>
                  <a:srgbClr val="000000"/>
                </a:solidFill>
                <a:latin typeface="Arial Narrow" panose="020B0606020202030204" pitchFamily="34" charset="0"/>
                <a:ea typeface="Calibri" panose="020F0502020204030204" pitchFamily="34" charset="0"/>
              </a:rPr>
              <a:t>] * </a:t>
            </a:r>
            <a:r>
              <a:rPr lang="en-GB" sz="2200" dirty="0">
                <a:solidFill>
                  <a:srgbClr val="000000"/>
                </a:solidFill>
                <a:highlight>
                  <a:srgbClr val="00FF00"/>
                </a:highlight>
                <a:latin typeface="Arial Narrow" panose="020B0606020202030204" pitchFamily="34" charset="0"/>
                <a:ea typeface="Calibri" panose="020F0502020204030204" pitchFamily="34" charset="0"/>
              </a:rPr>
              <a:t>1,05</a:t>
            </a:r>
            <a:r>
              <a:rPr lang="en-GB" sz="2200" dirty="0">
                <a:solidFill>
                  <a:srgbClr val="000000"/>
                </a:solidFill>
                <a:latin typeface="Arial Narrow" panose="020B0606020202030204" pitchFamily="34" charset="0"/>
                <a:ea typeface="Calibri" panose="020F0502020204030204" pitchFamily="34" charset="0"/>
              </a:rPr>
              <a:t>} </a:t>
            </a:r>
            <a:r>
              <a:rPr lang="en-GB" sz="2200" dirty="0">
                <a:solidFill>
                  <a:srgbClr val="000000"/>
                </a:solidFill>
                <a:highlight>
                  <a:srgbClr val="C0C0C0"/>
                </a:highlight>
                <a:latin typeface="Arial Narrow" panose="020B0606020202030204" pitchFamily="34" charset="0"/>
                <a:ea typeface="Calibri" panose="020F0502020204030204" pitchFamily="34" charset="0"/>
              </a:rPr>
              <a:t>+/- 5 % </a:t>
            </a:r>
          </a:p>
        </p:txBody>
      </p:sp>
      <p:sp>
        <p:nvSpPr>
          <p:cNvPr id="8" name="TextBox 7">
            <a:extLst>
              <a:ext uri="{FF2B5EF4-FFF2-40B4-BE49-F238E27FC236}">
                <a16:creationId xmlns:a16="http://schemas.microsoft.com/office/drawing/2014/main" id="{6DC9999A-9BF7-4360-BDA3-0C639DB3D36C}"/>
              </a:ext>
            </a:extLst>
          </p:cNvPr>
          <p:cNvSpPr txBox="1"/>
          <p:nvPr/>
        </p:nvSpPr>
        <p:spPr>
          <a:xfrm>
            <a:off x="359024" y="3557900"/>
            <a:ext cx="8444612" cy="2416046"/>
          </a:xfrm>
          <a:prstGeom prst="rect">
            <a:avLst/>
          </a:prstGeom>
          <a:noFill/>
        </p:spPr>
        <p:txBody>
          <a:bodyPr>
            <a:spAutoFit/>
          </a:bodyPr>
          <a:lstStyle/>
          <a:p>
            <a:pPr>
              <a:defRPr/>
            </a:pPr>
            <a:r>
              <a:rPr lang="hr-HR" altLang="en-US" dirty="0">
                <a:solidFill>
                  <a:srgbClr val="000000"/>
                </a:solidFill>
                <a:latin typeface="Arial Narrow" panose="020B0606020202030204" pitchFamily="34" charset="0"/>
              </a:rPr>
              <a:t>g</a:t>
            </a:r>
            <a:r>
              <a:rPr lang="en-GB" altLang="en-US" dirty="0">
                <a:solidFill>
                  <a:srgbClr val="000000"/>
                </a:solidFill>
                <a:latin typeface="Arial Narrow" panose="020B0606020202030204" pitchFamily="34" charset="0"/>
              </a:rPr>
              <a:t>de je: </a:t>
            </a:r>
          </a:p>
          <a:p>
            <a:pPr marL="571500" lvl="1" indent="-285750">
              <a:spcBef>
                <a:spcPts val="600"/>
              </a:spcBef>
              <a:buFontTx/>
              <a:buChar char="−"/>
              <a:defRPr/>
            </a:pPr>
            <a:r>
              <a:rPr lang="hr-HR" altLang="en-US" dirty="0">
                <a:solidFill>
                  <a:srgbClr val="000000"/>
                </a:solidFill>
                <a:highlight>
                  <a:srgbClr val="FFFF00"/>
                </a:highlight>
                <a:latin typeface="Arial Narrow" panose="020B0606020202030204" pitchFamily="34" charset="0"/>
              </a:rPr>
              <a:t>Ponderi </a:t>
            </a:r>
            <a:r>
              <a:rPr lang="hr-HR" altLang="en-US" dirty="0">
                <a:latin typeface="Arial Narrow" panose="020B0606020202030204" pitchFamily="34" charset="0"/>
              </a:rPr>
              <a:t>– future </a:t>
            </a:r>
            <a:r>
              <a:rPr lang="hr-HR" altLang="en-US" dirty="0" err="1">
                <a:latin typeface="Arial Narrow" panose="020B0606020202030204" pitchFamily="34" charset="0"/>
              </a:rPr>
              <a:t>markets</a:t>
            </a:r>
            <a:r>
              <a:rPr lang="hr-HR" altLang="en-US" dirty="0">
                <a:latin typeface="Arial Narrow" panose="020B0606020202030204" pitchFamily="34" charset="0"/>
              </a:rPr>
              <a:t> 73%, spot DAM 27 %</a:t>
            </a:r>
          </a:p>
          <a:p>
            <a:pPr marL="571500" lvl="1" indent="-285750">
              <a:spcBef>
                <a:spcPts val="600"/>
              </a:spcBef>
              <a:buFontTx/>
              <a:buChar char="−"/>
              <a:defRPr/>
            </a:pPr>
            <a:r>
              <a:rPr lang="hr-HR" altLang="en-US" dirty="0">
                <a:solidFill>
                  <a:srgbClr val="000000"/>
                </a:solidFill>
                <a:highlight>
                  <a:srgbClr val="00FF00"/>
                </a:highlight>
                <a:latin typeface="Arial Narrow" panose="020B0606020202030204" pitchFamily="34" charset="0"/>
              </a:rPr>
              <a:t>Korekcija</a:t>
            </a:r>
            <a:r>
              <a:rPr lang="hr-HR" altLang="en-US" dirty="0">
                <a:solidFill>
                  <a:srgbClr val="000000"/>
                </a:solidFill>
                <a:latin typeface="Arial Narrow" panose="020B0606020202030204" pitchFamily="34" charset="0"/>
              </a:rPr>
              <a:t> – 5 % margina </a:t>
            </a:r>
            <a:r>
              <a:rPr lang="hr-HR" altLang="en-US" dirty="0" err="1">
                <a:solidFill>
                  <a:srgbClr val="000000"/>
                </a:solidFill>
                <a:latin typeface="Arial Narrow" panose="020B0606020202030204" pitchFamily="34" charset="0"/>
              </a:rPr>
              <a:t>snabdevača</a:t>
            </a:r>
            <a:endParaRPr lang="hr-HR" altLang="en-US" dirty="0">
              <a:solidFill>
                <a:srgbClr val="000000"/>
              </a:solidFill>
              <a:latin typeface="Arial Narrow" panose="020B0606020202030204" pitchFamily="34" charset="0"/>
            </a:endParaRPr>
          </a:p>
          <a:p>
            <a:pPr marL="571500" indent="-285750">
              <a:spcBef>
                <a:spcPts val="600"/>
              </a:spcBef>
              <a:buFontTx/>
              <a:buChar char="−"/>
              <a:defRPr/>
            </a:pPr>
            <a:r>
              <a:rPr lang="en-GB" dirty="0">
                <a:solidFill>
                  <a:srgbClr val="000000"/>
                </a:solidFill>
                <a:latin typeface="Calibri" panose="020F0502020204030204" pitchFamily="34" charset="0"/>
                <a:ea typeface="Calibri" panose="020F0502020204030204" pitchFamily="34" charset="0"/>
              </a:rPr>
              <a:t> </a:t>
            </a:r>
            <a:r>
              <a:rPr lang="en-GB" dirty="0">
                <a:solidFill>
                  <a:srgbClr val="000000"/>
                </a:solidFill>
                <a:highlight>
                  <a:srgbClr val="00FFFF"/>
                </a:highlight>
                <a:latin typeface="Calibri" panose="020F0502020204030204" pitchFamily="34" charset="0"/>
                <a:ea typeface="Calibri" panose="020F0502020204030204" pitchFamily="34" charset="0"/>
              </a:rPr>
              <a:t>futures markets</a:t>
            </a:r>
            <a:r>
              <a:rPr lang="en-GB" dirty="0">
                <a:solidFill>
                  <a:srgbClr val="000000"/>
                </a:solidFill>
                <a:latin typeface="Calibri" panose="020F0502020204030204" pitchFamily="34" charset="0"/>
                <a:ea typeface="Calibri" panose="020F0502020204030204" pitchFamily="34" charset="0"/>
              </a:rPr>
              <a:t>: Cal Y+2, Cal Y+1, M+1 published by ICE ENDEX;</a:t>
            </a:r>
          </a:p>
          <a:p>
            <a:pPr marL="571500" indent="-285750">
              <a:spcBef>
                <a:spcPts val="600"/>
              </a:spcBef>
              <a:buFontTx/>
              <a:buChar char="−"/>
              <a:defRPr/>
            </a:pPr>
            <a:r>
              <a:rPr lang="en-GB" dirty="0">
                <a:highlight>
                  <a:srgbClr val="FF00FF"/>
                </a:highlight>
                <a:latin typeface="Calibri" panose="020F0502020204030204" pitchFamily="34" charset="0"/>
                <a:ea typeface="Calibri" panose="020F0502020204030204" pitchFamily="34" charset="0"/>
                <a:cs typeface="Times New Roman" panose="02020603050405020304" pitchFamily="18" charset="0"/>
              </a:rPr>
              <a:t>day ahead market</a:t>
            </a:r>
            <a:r>
              <a:rPr lang="en-GB" dirty="0">
                <a:latin typeface="Calibri" panose="020F0502020204030204" pitchFamily="34" charset="0"/>
                <a:ea typeface="Calibri" panose="020F0502020204030204" pitchFamily="34" charset="0"/>
                <a:cs typeface="Times New Roman" panose="02020603050405020304" pitchFamily="18" charset="0"/>
              </a:rPr>
              <a:t>: EPEX spot BE DAM </a:t>
            </a:r>
            <a:r>
              <a:rPr lang="en-GB" i="1" dirty="0">
                <a:latin typeface="Calibri" panose="020F0502020204030204" pitchFamily="34" charset="0"/>
                <a:ea typeface="Calibri" panose="020F0502020204030204" pitchFamily="34" charset="0"/>
                <a:cs typeface="Times New Roman" panose="02020603050405020304" pitchFamily="18" charset="0"/>
              </a:rPr>
              <a:t>price </a:t>
            </a:r>
            <a:r>
              <a:rPr lang="en-GB" dirty="0">
                <a:latin typeface="Calibri" panose="020F0502020204030204" pitchFamily="34" charset="0"/>
                <a:ea typeface="Calibri" panose="020F0502020204030204" pitchFamily="34" charset="0"/>
                <a:cs typeface="Times New Roman" panose="02020603050405020304" pitchFamily="18" charset="0"/>
              </a:rPr>
              <a:t>published by EPEX spot Belgium</a:t>
            </a:r>
            <a:endParaRPr lang="hr-HR" dirty="0">
              <a:latin typeface="Calibri" panose="020F0502020204030204" pitchFamily="34" charset="0"/>
              <a:ea typeface="Calibri" panose="020F0502020204030204" pitchFamily="34" charset="0"/>
              <a:cs typeface="Times New Roman" panose="02020603050405020304" pitchFamily="18" charset="0"/>
            </a:endParaRPr>
          </a:p>
          <a:p>
            <a:pPr marL="571500" indent="-285750">
              <a:spcBef>
                <a:spcPts val="600"/>
              </a:spcBef>
              <a:buFontTx/>
              <a:buChar char="−"/>
              <a:defRPr/>
            </a:pPr>
            <a:r>
              <a:rPr lang="hr-HR" altLang="en-US"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Komponenta asimetrije – </a:t>
            </a:r>
            <a:r>
              <a:rPr lang="hr-HR" altLang="en-US" dirty="0" err="1">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cena</a:t>
            </a:r>
            <a:r>
              <a:rPr lang="hr-HR" altLang="en-US"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 se podiže za 5% u slučaju aktivacije prema dole, tj. snižava za 5 % u slučaju aktivacije prema gore</a:t>
            </a:r>
            <a:endParaRPr lang="hr-HR" altLang="en-US" dirty="0">
              <a:solidFill>
                <a:srgbClr val="000000"/>
              </a:solidFill>
              <a:highlight>
                <a:srgbClr val="C0C0C0"/>
              </a:highlight>
              <a:latin typeface="Arial Narrow" panose="020B0606020202030204" pitchFamily="34" charset="0"/>
            </a:endParaRPr>
          </a:p>
        </p:txBody>
      </p:sp>
      <p:sp>
        <p:nvSpPr>
          <p:cNvPr id="77830" name="TextBox 8">
            <a:extLst>
              <a:ext uri="{FF2B5EF4-FFF2-40B4-BE49-F238E27FC236}">
                <a16:creationId xmlns:a16="http://schemas.microsoft.com/office/drawing/2014/main" id="{9E290A71-E0F2-4058-B325-DCB644BF1226}"/>
              </a:ext>
            </a:extLst>
          </p:cNvPr>
          <p:cNvSpPr txBox="1">
            <a:spLocks noChangeArrowheads="1"/>
          </p:cNvSpPr>
          <p:nvPr/>
        </p:nvSpPr>
        <p:spPr bwMode="auto">
          <a:xfrm>
            <a:off x="371475" y="1792288"/>
            <a:ext cx="844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en-US" sz="2000" dirty="0">
                <a:solidFill>
                  <a:srgbClr val="000000"/>
                </a:solidFill>
                <a:latin typeface="Arial Narrow" panose="020B0606020202030204" pitchFamily="34" charset="0"/>
              </a:rPr>
              <a:t>Naknada se </a:t>
            </a:r>
            <a:r>
              <a:rPr lang="hr-HR" altLang="en-US" sz="2000" dirty="0" err="1">
                <a:solidFill>
                  <a:srgbClr val="000000"/>
                </a:solidFill>
                <a:latin typeface="Arial Narrow" panose="020B0606020202030204" pitchFamily="34" charset="0"/>
              </a:rPr>
              <a:t>primenjuje</a:t>
            </a:r>
            <a:r>
              <a:rPr lang="hr-HR" altLang="en-US" sz="2000" dirty="0">
                <a:solidFill>
                  <a:srgbClr val="000000"/>
                </a:solidFill>
                <a:latin typeface="Arial Narrow" panose="020B0606020202030204" pitchFamily="34" charset="0"/>
              </a:rPr>
              <a:t> u oba </a:t>
            </a:r>
            <a:r>
              <a:rPr lang="hr-HR" altLang="en-US" sz="2000" dirty="0" err="1">
                <a:solidFill>
                  <a:srgbClr val="000000"/>
                </a:solidFill>
                <a:latin typeface="Arial Narrow" panose="020B0606020202030204" pitchFamily="34" charset="0"/>
              </a:rPr>
              <a:t>smera</a:t>
            </a:r>
            <a:r>
              <a:rPr lang="hr-HR" altLang="en-US" sz="2000" dirty="0">
                <a:solidFill>
                  <a:srgbClr val="000000"/>
                </a:solidFill>
                <a:latin typeface="Arial Narrow" panose="020B0606020202030204" pitchFamily="34" charset="0"/>
              </a:rPr>
              <a:t> (</a:t>
            </a:r>
            <a:r>
              <a:rPr lang="hr-HR" altLang="en-US" sz="2000" dirty="0" err="1">
                <a:solidFill>
                  <a:srgbClr val="000000"/>
                </a:solidFill>
                <a:latin typeface="Arial Narrow" panose="020B0606020202030204" pitchFamily="34" charset="0"/>
              </a:rPr>
              <a:t>upward</a:t>
            </a:r>
            <a:r>
              <a:rPr lang="hr-HR" altLang="en-US" sz="2000" dirty="0">
                <a:solidFill>
                  <a:srgbClr val="000000"/>
                </a:solidFill>
                <a:latin typeface="Arial Narrow" panose="020B0606020202030204" pitchFamily="34" charset="0"/>
              </a:rPr>
              <a:t>, </a:t>
            </a:r>
            <a:r>
              <a:rPr lang="hr-HR" altLang="en-US" sz="2000" dirty="0" err="1">
                <a:solidFill>
                  <a:srgbClr val="000000"/>
                </a:solidFill>
                <a:latin typeface="Arial Narrow" panose="020B0606020202030204" pitchFamily="34" charset="0"/>
              </a:rPr>
              <a:t>downward</a:t>
            </a:r>
            <a:r>
              <a:rPr lang="hr-HR" altLang="en-US" sz="2000" dirty="0">
                <a:solidFill>
                  <a:srgbClr val="000000"/>
                </a:solidFill>
                <a:latin typeface="Arial Narrow" panose="020B0606020202030204" pitchFamily="34" charset="0"/>
              </a:rPr>
              <a:t> </a:t>
            </a:r>
            <a:r>
              <a:rPr lang="hr-HR" altLang="en-US" sz="2000" dirty="0" err="1">
                <a:solidFill>
                  <a:srgbClr val="000000"/>
                </a:solidFill>
                <a:latin typeface="Arial Narrow" panose="020B0606020202030204" pitchFamily="34" charset="0"/>
              </a:rPr>
              <a:t>activation</a:t>
            </a:r>
            <a:r>
              <a:rPr lang="hr-HR" altLang="en-US" sz="2000" dirty="0">
                <a:solidFill>
                  <a:srgbClr val="000000"/>
                </a:solidFill>
                <a:latin typeface="Arial Narrow" panose="020B0606020202030204" pitchFamily="34" charset="0"/>
              </a:rPr>
              <a:t>)</a:t>
            </a:r>
            <a:endParaRPr lang="en-GB" altLang="en-US" sz="2000" dirty="0">
              <a:solidFill>
                <a:srgbClr val="000000"/>
              </a:solidFill>
              <a:latin typeface="Arial Narrow" panose="020B0606020202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1E5EB37-2132-4F7A-899A-52557487E629}"/>
              </a:ext>
            </a:extLst>
          </p:cNvPr>
          <p:cNvSpPr>
            <a:spLocks noGrp="1"/>
          </p:cNvSpPr>
          <p:nvPr>
            <p:ph type="title"/>
          </p:nvPr>
        </p:nvSpPr>
        <p:spPr bwMode="auto">
          <a:xfrm>
            <a:off x="611188" y="692150"/>
            <a:ext cx="7920037"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sz="2000" dirty="0"/>
              <a:t>Primer </a:t>
            </a:r>
            <a:r>
              <a:rPr lang="hr-HR" altLang="en-US" sz="2000" dirty="0" err="1"/>
              <a:t>posledice</a:t>
            </a:r>
            <a:r>
              <a:rPr lang="hr-HR" altLang="en-US" sz="2000" dirty="0"/>
              <a:t> Drugog energetskog paketa </a:t>
            </a:r>
            <a:br>
              <a:rPr lang="hr-HR" altLang="en-US" sz="2000" dirty="0"/>
            </a:br>
            <a:r>
              <a:rPr lang="hr-HR" altLang="en-US" sz="2000" dirty="0"/>
              <a:t>Razdvajanje (tzv. </a:t>
            </a:r>
            <a:r>
              <a:rPr lang="hr-HR" altLang="en-US" sz="2000" dirty="0" err="1"/>
              <a:t>unbundling</a:t>
            </a:r>
            <a:r>
              <a:rPr lang="hr-HR" altLang="en-US" sz="2000" dirty="0"/>
              <a:t>) i </a:t>
            </a:r>
            <a:r>
              <a:rPr lang="hr-HR" altLang="en-US" sz="2000" dirty="0" err="1"/>
              <a:t>rebranding</a:t>
            </a:r>
            <a:br>
              <a:rPr lang="hr-HR" altLang="en-US" sz="2000" dirty="0"/>
            </a:br>
            <a:r>
              <a:rPr lang="hr-HR" altLang="sr-Latn-RS" sz="2000" dirty="0"/>
              <a:t>Republika Irska</a:t>
            </a:r>
          </a:p>
        </p:txBody>
      </p:sp>
      <p:sp>
        <p:nvSpPr>
          <p:cNvPr id="22531" name="Slide Number Placeholder 3">
            <a:extLst>
              <a:ext uri="{FF2B5EF4-FFF2-40B4-BE49-F238E27FC236}">
                <a16:creationId xmlns:a16="http://schemas.microsoft.com/office/drawing/2014/main" id="{7D1AF361-973E-410F-8FF6-138A59F23D5B}"/>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B12AC236-190D-4F53-9C80-D99F1CE0CB57}" type="slidenum">
              <a:rPr lang="hr-HR" altLang="sr-Latn-RS" sz="1800" smtClean="0">
                <a:solidFill>
                  <a:schemeClr val="tx1"/>
                </a:solidFill>
                <a:latin typeface="Arial" panose="020B0604020202020204" pitchFamily="34" charset="0"/>
              </a:rPr>
              <a:pPr>
                <a:spcBef>
                  <a:spcPct val="0"/>
                </a:spcBef>
                <a:buFontTx/>
                <a:buNone/>
              </a:pPr>
              <a:t>6</a:t>
            </a:fld>
            <a:endParaRPr lang="hr-HR" altLang="sr-Latn-RS" sz="1800">
              <a:solidFill>
                <a:schemeClr val="tx1"/>
              </a:solidFill>
              <a:latin typeface="Arial" panose="020B0604020202020204" pitchFamily="34" charset="0"/>
            </a:endParaRPr>
          </a:p>
        </p:txBody>
      </p:sp>
      <p:sp>
        <p:nvSpPr>
          <p:cNvPr id="22532" name="Slide Number Placeholder 5">
            <a:extLst>
              <a:ext uri="{FF2B5EF4-FFF2-40B4-BE49-F238E27FC236}">
                <a16:creationId xmlns:a16="http://schemas.microsoft.com/office/drawing/2014/main" id="{DB2C6AE8-6A5A-4A7F-A540-627BA42621FD}"/>
              </a:ext>
            </a:extLst>
          </p:cNvPr>
          <p:cNvSpPr txBox="1">
            <a:spLocks/>
          </p:cNvSpPr>
          <p:nvPr/>
        </p:nvSpPr>
        <p:spPr bwMode="auto">
          <a:xfrm>
            <a:off x="11439525" y="64706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eaLnBrk="1" hangingPunct="1">
              <a:spcBef>
                <a:spcPct val="0"/>
              </a:spcBef>
              <a:buFontTx/>
              <a:buNone/>
            </a:pPr>
            <a:fld id="{701CA6E8-7ED2-4CFC-93D7-2A53618F338C}" type="slidenum">
              <a:rPr lang="hr-HR" altLang="sr-Latn-RS" sz="1800">
                <a:solidFill>
                  <a:schemeClr val="tx1"/>
                </a:solidFill>
                <a:latin typeface="Arial" panose="020B0604020202020204" pitchFamily="34" charset="0"/>
              </a:rPr>
              <a:pPr eaLnBrk="1" hangingPunct="1">
                <a:spcBef>
                  <a:spcPct val="0"/>
                </a:spcBef>
                <a:buFontTx/>
                <a:buNone/>
              </a:pPr>
              <a:t>6</a:t>
            </a:fld>
            <a:endParaRPr lang="hr-HR" altLang="sr-Latn-RS" sz="1800">
              <a:solidFill>
                <a:schemeClr val="tx1"/>
              </a:solidFill>
              <a:latin typeface="Arial" panose="020B0604020202020204" pitchFamily="34" charset="0"/>
            </a:endParaRPr>
          </a:p>
        </p:txBody>
      </p:sp>
      <p:pic>
        <p:nvPicPr>
          <p:cNvPr id="22533" name="Picture 2">
            <a:extLst>
              <a:ext uri="{FF2B5EF4-FFF2-40B4-BE49-F238E27FC236}">
                <a16:creationId xmlns:a16="http://schemas.microsoft.com/office/drawing/2014/main" id="{5773D552-BA0E-48F8-BF2A-70F9D3129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75" y="1697038"/>
            <a:ext cx="7512050" cy="493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7B0E2089-941D-4EEA-B1D2-B6B9FF83D97E}"/>
              </a:ext>
            </a:extLst>
          </p:cNvPr>
          <p:cNvSpPr>
            <a:spLocks noGrp="1" noChangeArrowheads="1"/>
          </p:cNvSpPr>
          <p:nvPr>
            <p:ph type="title"/>
          </p:nvPr>
        </p:nvSpPr>
        <p:spPr bwMode="auto">
          <a:xfrm>
            <a:off x="457200" y="764704"/>
            <a:ext cx="8229600" cy="6418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dirty="0"/>
              <a:t>Preporuke i zaključci</a:t>
            </a:r>
            <a:endParaRPr lang="en-GB" altLang="en-US" dirty="0"/>
          </a:p>
        </p:txBody>
      </p:sp>
      <p:sp>
        <p:nvSpPr>
          <p:cNvPr id="8" name="TextBox 7">
            <a:extLst>
              <a:ext uri="{FF2B5EF4-FFF2-40B4-BE49-F238E27FC236}">
                <a16:creationId xmlns:a16="http://schemas.microsoft.com/office/drawing/2014/main" id="{6DB9969C-F904-42D6-A081-FE5F2691465A}"/>
              </a:ext>
            </a:extLst>
          </p:cNvPr>
          <p:cNvSpPr txBox="1"/>
          <p:nvPr/>
        </p:nvSpPr>
        <p:spPr>
          <a:xfrm>
            <a:off x="457200" y="1505396"/>
            <a:ext cx="8444612" cy="4416594"/>
          </a:xfrm>
          <a:prstGeom prst="rect">
            <a:avLst/>
          </a:prstGeom>
          <a:noFill/>
        </p:spPr>
        <p:txBody>
          <a:bodyPr>
            <a:spAutoFit/>
          </a:bodyPr>
          <a:lstStyle/>
          <a:p>
            <a:pPr>
              <a:defRPr/>
            </a:pPr>
            <a:endParaRPr lang="en-GB" altLang="en-US" dirty="0">
              <a:solidFill>
                <a:srgbClr val="000000"/>
              </a:solidFill>
              <a:latin typeface="Arial Narrow" panose="020B0606020202030204" pitchFamily="34" charset="0"/>
            </a:endParaRPr>
          </a:p>
          <a:p>
            <a:pPr marL="571500" lvl="1" indent="-303213">
              <a:spcBef>
                <a:spcPts val="600"/>
              </a:spcBef>
              <a:buFont typeface="Arial Narrow" panose="020B0606020202030204" pitchFamily="34" charset="0"/>
              <a:buChar char="−"/>
              <a:defRPr/>
            </a:pPr>
            <a:r>
              <a:rPr lang="hr-HR" altLang="en-US" sz="2400" dirty="0">
                <a:solidFill>
                  <a:srgbClr val="000000"/>
                </a:solidFill>
                <a:latin typeface="Arial Narrow" panose="020B0606020202030204" pitchFamily="34" charset="0"/>
              </a:rPr>
              <a:t>Pratiti izradu FG DR</a:t>
            </a:r>
          </a:p>
          <a:p>
            <a:pPr marL="571500" lvl="1" indent="-303213">
              <a:spcBef>
                <a:spcPts val="600"/>
              </a:spcBef>
              <a:buFont typeface="Arial Narrow" panose="020B0606020202030204" pitchFamily="34" charset="0"/>
              <a:buChar char="−"/>
              <a:defRPr/>
            </a:pPr>
            <a:r>
              <a:rPr lang="hr-HR" altLang="en-US" sz="2400" dirty="0">
                <a:solidFill>
                  <a:srgbClr val="000000"/>
                </a:solidFill>
                <a:latin typeface="Arial Narrow" panose="020B0606020202030204" pitchFamily="34" charset="0"/>
              </a:rPr>
              <a:t>Uključiti se u EU DSO</a:t>
            </a:r>
          </a:p>
          <a:p>
            <a:pPr marL="571500" indent="-303213">
              <a:spcBef>
                <a:spcPts val="600"/>
              </a:spcBef>
              <a:buFont typeface="Arial Narrow" panose="020B0606020202030204" pitchFamily="34" charset="0"/>
              <a:buChar char="−"/>
              <a:defRPr/>
            </a:pPr>
            <a:r>
              <a:rPr lang="hr-HR" sz="2400" dirty="0">
                <a:solidFill>
                  <a:srgbClr val="000000"/>
                </a:solidFill>
                <a:latin typeface="Arial Narrow" panose="020B0606020202030204" pitchFamily="34" charset="0"/>
              </a:rPr>
              <a:t>Sprovoditi pilot projekte u smislu istraživanja i razvoja</a:t>
            </a:r>
          </a:p>
          <a:p>
            <a:pPr marL="571500" indent="-303213">
              <a:spcBef>
                <a:spcPts val="600"/>
              </a:spcBef>
              <a:buFont typeface="Arial Narrow" panose="020B0606020202030204" pitchFamily="34" charset="0"/>
              <a:buChar char="−"/>
              <a:defRPr/>
            </a:pPr>
            <a:r>
              <a:rPr lang="hr-HR" sz="2400" dirty="0">
                <a:solidFill>
                  <a:srgbClr val="000000"/>
                </a:solidFill>
                <a:latin typeface="Arial Narrow" panose="020B0606020202030204" pitchFamily="34" charset="0"/>
              </a:rPr>
              <a:t>Rezultate pilot projekata rangirati na nacionalnom nivou, odnosno u regulatorni okvir </a:t>
            </a:r>
          </a:p>
          <a:p>
            <a:pPr marL="571500" indent="-303213">
              <a:spcBef>
                <a:spcPts val="600"/>
              </a:spcBef>
              <a:buFont typeface="Arial Narrow" panose="020B0606020202030204" pitchFamily="34" charset="0"/>
              <a:buChar char="−"/>
              <a:defRPr/>
            </a:pPr>
            <a:r>
              <a:rPr lang="hr-HR" sz="2400" dirty="0" err="1">
                <a:solidFill>
                  <a:srgbClr val="000000"/>
                </a:solidFill>
                <a:latin typeface="Arial Narrow" panose="020B0606020202030204" pitchFamily="34" charset="0"/>
              </a:rPr>
              <a:t>Redefinisati</a:t>
            </a:r>
            <a:r>
              <a:rPr lang="hr-HR" sz="2400" dirty="0">
                <a:solidFill>
                  <a:srgbClr val="000000"/>
                </a:solidFill>
                <a:latin typeface="Arial Narrow" panose="020B0606020202030204" pitchFamily="34" charset="0"/>
              </a:rPr>
              <a:t> aktere stručnih rasprava između kojih je nužna dobra saradnja, te je za sve njih potreban jasan kompas, tj. </a:t>
            </a:r>
            <a:r>
              <a:rPr lang="hr-HR" sz="2400" dirty="0" err="1">
                <a:solidFill>
                  <a:srgbClr val="000000"/>
                </a:solidFill>
                <a:latin typeface="Arial Narrow" panose="020B0606020202030204" pitchFamily="34" charset="0"/>
              </a:rPr>
              <a:t>smer</a:t>
            </a:r>
            <a:r>
              <a:rPr lang="hr-HR" sz="2400" dirty="0">
                <a:solidFill>
                  <a:srgbClr val="000000"/>
                </a:solidFill>
                <a:latin typeface="Arial Narrow" panose="020B0606020202030204" pitchFamily="34" charset="0"/>
              </a:rPr>
              <a:t> u kojem se odvijaju </a:t>
            </a:r>
            <a:r>
              <a:rPr lang="hr-HR" sz="2400" dirty="0" err="1">
                <a:solidFill>
                  <a:srgbClr val="000000"/>
                </a:solidFill>
                <a:latin typeface="Arial Narrow" panose="020B0606020202030204" pitchFamily="34" charset="0"/>
              </a:rPr>
              <a:t>promene</a:t>
            </a:r>
            <a:endParaRPr lang="hr-HR" sz="2400" dirty="0">
              <a:solidFill>
                <a:srgbClr val="000000"/>
              </a:solidFill>
              <a:latin typeface="Arial Narrow" panose="020B0606020202030204" pitchFamily="34" charset="0"/>
            </a:endParaRPr>
          </a:p>
          <a:p>
            <a:pPr marL="571500" lvl="1" indent="-285750">
              <a:spcBef>
                <a:spcPts val="600"/>
              </a:spcBef>
              <a:buFontTx/>
              <a:buChar char="−"/>
              <a:defRPr/>
            </a:pPr>
            <a:endParaRPr lang="hr-HR" altLang="en-US" dirty="0">
              <a:solidFill>
                <a:srgbClr val="000000"/>
              </a:solidFill>
              <a:highlight>
                <a:srgbClr val="FFFF00"/>
              </a:highlight>
              <a:latin typeface="Arial Narrow" panose="020B0606020202030204" pitchFamily="34" charset="0"/>
            </a:endParaRPr>
          </a:p>
          <a:p>
            <a:pPr marL="571500" lvl="1" indent="-285750">
              <a:spcBef>
                <a:spcPts val="600"/>
              </a:spcBef>
              <a:buFontTx/>
              <a:buChar char="−"/>
              <a:defRPr/>
            </a:pPr>
            <a:endParaRPr lang="hr-HR" altLang="en-US" dirty="0">
              <a:solidFill>
                <a:srgbClr val="000000"/>
              </a:solidFill>
              <a:highlight>
                <a:srgbClr val="C0C0C0"/>
              </a:highlight>
              <a:latin typeface="Arial Narrow" panose="020B0606020202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2647BC91-E736-4908-9C88-F447176C4BB6}"/>
              </a:ext>
            </a:extLst>
          </p:cNvPr>
          <p:cNvSpPr>
            <a:spLocks noGrp="1" noChangeArrowheads="1"/>
          </p:cNvSpPr>
          <p:nvPr>
            <p:ph type="title"/>
          </p:nvPr>
        </p:nvSpPr>
        <p:spPr bwMode="auto">
          <a:xfrm>
            <a:off x="539750" y="1268413"/>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latin typeface="Arial Narrow" panose="020B0606020202030204" pitchFamily="34" charset="0"/>
              </a:rPr>
              <a:t>Rasprava na temu aktivnog kupca i njegove uloge u energetskoj tranziciji RS tek počinje</a:t>
            </a:r>
          </a:p>
        </p:txBody>
      </p:sp>
      <p:pic>
        <p:nvPicPr>
          <p:cNvPr id="79875" name="Picture 2" descr="Vidi izvornu sliku">
            <a:extLst>
              <a:ext uri="{FF2B5EF4-FFF2-40B4-BE49-F238E27FC236}">
                <a16:creationId xmlns:a16="http://schemas.microsoft.com/office/drawing/2014/main" id="{D65BDEFE-2894-4430-93CF-91DCD0687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2708275"/>
            <a:ext cx="45624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itle 1">
            <a:extLst>
              <a:ext uri="{FF2B5EF4-FFF2-40B4-BE49-F238E27FC236}">
                <a16:creationId xmlns:a16="http://schemas.microsoft.com/office/drawing/2014/main" id="{5759FFF5-3BCA-4838-9F3B-7004EE3C592E}"/>
              </a:ext>
            </a:extLst>
          </p:cNvPr>
          <p:cNvSpPr txBox="1">
            <a:spLocks noChangeArrowheads="1"/>
          </p:cNvSpPr>
          <p:nvPr/>
        </p:nvSpPr>
        <p:spPr bwMode="auto">
          <a:xfrm>
            <a:off x="323850" y="5572125"/>
            <a:ext cx="34559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lgn="ctr">
              <a:spcBef>
                <a:spcPct val="0"/>
              </a:spcBef>
              <a:buFontTx/>
              <a:buNone/>
            </a:pPr>
            <a:r>
              <a:rPr lang="hr-HR" altLang="en-US" sz="2000">
                <a:latin typeface="Arial Narrow" panose="020B0606020202030204" pitchFamily="34" charset="0"/>
              </a:rPr>
              <a:t>Ivona.stritof@gmail.com</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57BB147-02B4-44A3-A6A5-8A66C3526DF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t>Razdvajanje i rebranding </a:t>
            </a:r>
            <a:br>
              <a:rPr lang="hr-HR" altLang="en-US"/>
            </a:br>
            <a:r>
              <a:rPr lang="hr-HR" altLang="en-US"/>
              <a:t>Republika Srbija</a:t>
            </a:r>
            <a:endParaRPr lang="en-GB" altLang="en-US"/>
          </a:p>
        </p:txBody>
      </p:sp>
      <p:pic>
        <p:nvPicPr>
          <p:cNvPr id="23556" name="Picture 7">
            <a:extLst>
              <a:ext uri="{FF2B5EF4-FFF2-40B4-BE49-F238E27FC236}">
                <a16:creationId xmlns:a16="http://schemas.microsoft.com/office/drawing/2014/main" id="{D7B5426F-6C59-4D7C-8BA7-ED1A5B5CF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628775"/>
            <a:ext cx="55340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Content Placeholder 5">
            <a:extLst>
              <a:ext uri="{FF2B5EF4-FFF2-40B4-BE49-F238E27FC236}">
                <a16:creationId xmlns:a16="http://schemas.microsoft.com/office/drawing/2014/main" id="{C9BB4591-4617-4A42-A765-96E7CC7907A8}"/>
              </a:ext>
            </a:extLst>
          </p:cNvPr>
          <p:cNvPicPr>
            <a:picLocks noGrp="1" noChangeAspect="1" noChangeArrowheads="1"/>
          </p:cNvPicPr>
          <p:nvPr>
            <p:ph idx="1"/>
          </p:nvPr>
        </p:nvPicPr>
        <p:blipFill>
          <a:blip r:embed="rId3"/>
          <a:srcRect/>
          <a:stretch>
            <a:fillRect/>
          </a:stretch>
        </p:blipFill>
        <p:spPr>
          <a:xfrm>
            <a:off x="2373313" y="3654425"/>
            <a:ext cx="6561137" cy="2492375"/>
          </a:xfrm>
          <a:ln>
            <a:solidFill>
              <a:schemeClr val="accent1">
                <a:shade val="50000"/>
              </a:schemeClr>
            </a:solidFill>
          </a:ln>
        </p:spPr>
      </p:pic>
      <p:pic>
        <p:nvPicPr>
          <p:cNvPr id="23558" name="Picture 9">
            <a:extLst>
              <a:ext uri="{FF2B5EF4-FFF2-40B4-BE49-F238E27FC236}">
                <a16:creationId xmlns:a16="http://schemas.microsoft.com/office/drawing/2014/main" id="{13DFA794-A975-4339-B1E4-5ABFC149A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075" y="3684588"/>
            <a:ext cx="2027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E3F1288-92C1-4B56-A8C6-4BD0B7E6D81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t>Direktiva 2019/944 kao dio </a:t>
            </a:r>
            <a:br>
              <a:rPr lang="hr-HR" altLang="en-US"/>
            </a:br>
            <a:r>
              <a:rPr lang="hr-HR" altLang="en-US"/>
              <a:t>4. energetskog paketa EU </a:t>
            </a:r>
          </a:p>
        </p:txBody>
      </p:sp>
      <p:sp>
        <p:nvSpPr>
          <p:cNvPr id="3" name="Content Placeholder 2">
            <a:extLst>
              <a:ext uri="{FF2B5EF4-FFF2-40B4-BE49-F238E27FC236}">
                <a16:creationId xmlns:a16="http://schemas.microsoft.com/office/drawing/2014/main" id="{242DB505-C87C-480D-8FA1-C2BC1C6F639D}"/>
              </a:ext>
            </a:extLst>
          </p:cNvPr>
          <p:cNvSpPr>
            <a:spLocks noGrp="1"/>
          </p:cNvSpPr>
          <p:nvPr>
            <p:ph idx="1"/>
          </p:nvPr>
        </p:nvSpPr>
        <p:spPr>
          <a:xfrm>
            <a:off x="469900" y="1506538"/>
            <a:ext cx="8229600" cy="4525962"/>
          </a:xfrm>
        </p:spPr>
        <p:txBody>
          <a:bodyPr/>
          <a:lstStyle/>
          <a:p>
            <a:pPr>
              <a:defRPr/>
            </a:pPr>
            <a:r>
              <a:rPr lang="hr-HR" sz="2000" dirty="0">
                <a:latin typeface="Arial Narrow" panose="020B0606020202030204" pitchFamily="34" charset="0"/>
              </a:rPr>
              <a:t>Direktiva (EU) 2019/944 Evropskog parlamenta i </a:t>
            </a:r>
            <a:r>
              <a:rPr lang="hr-HR" sz="2000" dirty="0" err="1">
                <a:latin typeface="Arial Narrow" panose="020B0606020202030204" pitchFamily="34" charset="0"/>
              </a:rPr>
              <a:t>Saveta</a:t>
            </a:r>
            <a:r>
              <a:rPr lang="hr-HR" sz="2000" dirty="0">
                <a:latin typeface="Arial Narrow" panose="020B0606020202030204" pitchFamily="34" charset="0"/>
              </a:rPr>
              <a:t> od 5. juna 2019. o zajedničkim pravilima za unutrašnje tržište električne energije i </a:t>
            </a:r>
            <a:r>
              <a:rPr lang="hr-HR" sz="2000" dirty="0" err="1">
                <a:latin typeface="Arial Narrow" panose="020B0606020202030204" pitchFamily="34" charset="0"/>
              </a:rPr>
              <a:t>izmeni</a:t>
            </a:r>
            <a:r>
              <a:rPr lang="hr-HR" sz="2000" dirty="0">
                <a:latin typeface="Arial Narrow" panose="020B0606020202030204" pitchFamily="34" charset="0"/>
              </a:rPr>
              <a:t> Direktive 2012/27/EU </a:t>
            </a:r>
          </a:p>
          <a:p>
            <a:pPr lvl="1">
              <a:defRPr/>
            </a:pPr>
            <a:r>
              <a:rPr lang="hr-HR" sz="2000" dirty="0">
                <a:latin typeface="Arial Narrow" panose="020B0606020202030204" pitchFamily="34" charset="0"/>
              </a:rPr>
              <a:t>preuzima se (</a:t>
            </a:r>
            <a:r>
              <a:rPr lang="hr-HR" sz="2000" dirty="0">
                <a:solidFill>
                  <a:srgbClr val="FF0000"/>
                </a:solidFill>
                <a:latin typeface="Arial Narrow" panose="020B0606020202030204" pitchFamily="34" charset="0"/>
              </a:rPr>
              <a:t>transponira</a:t>
            </a:r>
            <a:r>
              <a:rPr lang="hr-HR" sz="2000" dirty="0">
                <a:latin typeface="Arial Narrow" panose="020B0606020202030204" pitchFamily="34" charset="0"/>
              </a:rPr>
              <a:t>) u nacionalno zakonodavstvo</a:t>
            </a:r>
          </a:p>
          <a:p>
            <a:pPr lvl="1">
              <a:defRPr/>
            </a:pPr>
            <a:r>
              <a:rPr lang="hr-HR" sz="2000" dirty="0">
                <a:latin typeface="Arial Narrow" panose="020B0606020202030204" pitchFamily="34" charset="0"/>
              </a:rPr>
              <a:t>utvrđuje cilj koji moraju ostvariti sve države članice EU i daje okvir za postizanje tih ciljeva</a:t>
            </a:r>
          </a:p>
          <a:p>
            <a:pPr lvl="1">
              <a:defRPr/>
            </a:pPr>
            <a:r>
              <a:rPr lang="hr-HR" sz="2000" dirty="0">
                <a:latin typeface="Arial Narrow" panose="020B0606020202030204" pitchFamily="34" charset="0"/>
              </a:rPr>
              <a:t>no države članice same određuju kroz svoje zakone i podzakonske akte na koji način će te ciljeve postići</a:t>
            </a:r>
          </a:p>
          <a:p>
            <a:pPr lvl="1">
              <a:defRPr/>
            </a:pPr>
            <a:r>
              <a:rPr lang="hr-HR" sz="2000" dirty="0">
                <a:latin typeface="Arial Narrow" panose="020B0606020202030204" pitchFamily="34" charset="0"/>
              </a:rPr>
              <a:t>dio tzv. paketa Čista energija </a:t>
            </a:r>
          </a:p>
          <a:p>
            <a:pPr marL="895350" lvl="1" indent="-84138">
              <a:buFont typeface="Arial" panose="020B0604020202020204" pitchFamily="34" charset="0"/>
              <a:buNone/>
              <a:defRPr/>
            </a:pPr>
            <a:r>
              <a:rPr lang="hr-HR" sz="2000" dirty="0">
                <a:latin typeface="Arial Narrow" panose="020B0606020202030204" pitchFamily="34" charset="0"/>
              </a:rPr>
              <a:t>za sve Evropljane kojim se želi postići</a:t>
            </a:r>
          </a:p>
          <a:p>
            <a:pPr lvl="1">
              <a:defRPr/>
            </a:pPr>
            <a:endParaRPr lang="hr-HR" dirty="0">
              <a:latin typeface="Arial Narrow" panose="020B0606020202030204" pitchFamily="34" charset="0"/>
            </a:endParaRPr>
          </a:p>
          <a:p>
            <a:pPr>
              <a:defRPr/>
            </a:pPr>
            <a:r>
              <a:rPr lang="hr-HR" sz="2000" dirty="0">
                <a:latin typeface="Arial Narrow" panose="020B0606020202030204" pitchFamily="34" charset="0"/>
              </a:rPr>
              <a:t>Ovoj Direktivi prethodila je </a:t>
            </a:r>
            <a:r>
              <a:rPr lang="hr-HR" sz="2000" b="1" dirty="0">
                <a:latin typeface="Arial Narrow" panose="020B0606020202030204" pitchFamily="34" charset="0"/>
              </a:rPr>
              <a:t>Direktiva 2009/72/EZ </a:t>
            </a:r>
            <a:r>
              <a:rPr lang="hr-HR" sz="2000" dirty="0">
                <a:latin typeface="Arial Narrow" panose="020B0606020202030204" pitchFamily="34" charset="0"/>
              </a:rPr>
              <a:t>Evropskog parlamenta i </a:t>
            </a:r>
            <a:r>
              <a:rPr lang="hr-HR" sz="2000" dirty="0" err="1">
                <a:latin typeface="Arial Narrow" panose="020B0606020202030204" pitchFamily="34" charset="0"/>
              </a:rPr>
              <a:t>Saveta</a:t>
            </a:r>
            <a:r>
              <a:rPr lang="hr-HR" sz="2000" dirty="0">
                <a:latin typeface="Arial Narrow" panose="020B0606020202030204" pitchFamily="34" charset="0"/>
              </a:rPr>
              <a:t> od 13. jula 2009. o zajedničkim pravilima za unutrašnje tržište električne energije i stavljanju izvan snage Direktive 2003/54/EZ</a:t>
            </a:r>
          </a:p>
          <a:p>
            <a:pPr>
              <a:defRPr/>
            </a:pPr>
            <a:endParaRPr lang="hr-HR" sz="1800" dirty="0">
              <a:solidFill>
                <a:srgbClr val="5A5D5F"/>
              </a:solidFill>
              <a:latin typeface="Arial" panose="020B0604020202020204" pitchFamily="34" charset="0"/>
            </a:endParaRPr>
          </a:p>
          <a:p>
            <a:pPr>
              <a:defRPr/>
            </a:pPr>
            <a:endParaRPr lang="hr-HR" dirty="0"/>
          </a:p>
        </p:txBody>
      </p:sp>
      <p:sp>
        <p:nvSpPr>
          <p:cNvPr id="24580" name="Slide Number Placeholder 3">
            <a:extLst>
              <a:ext uri="{FF2B5EF4-FFF2-40B4-BE49-F238E27FC236}">
                <a16:creationId xmlns:a16="http://schemas.microsoft.com/office/drawing/2014/main" id="{905D16B4-EB47-4D82-8E9F-15D307DE386F}"/>
              </a:ext>
            </a:extLst>
          </p:cNvPr>
          <p:cNvSpPr>
            <a:spLocks noGrp="1" noChangeArrowheads="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04040"/>
                </a:solidFill>
                <a:latin typeface="Arial Black" panose="020B0A04020102020204" pitchFamily="34" charset="0"/>
              </a:defRPr>
            </a:lvl1pPr>
            <a:lvl2pPr marL="742950" indent="-285750">
              <a:spcBef>
                <a:spcPct val="20000"/>
              </a:spcBef>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a:spcBef>
                <a:spcPct val="0"/>
              </a:spcBef>
              <a:buFontTx/>
              <a:buNone/>
            </a:pPr>
            <a:fld id="{74EFFA80-A7F1-403D-8E0B-C8CC54E8E1B5}" type="slidenum">
              <a:rPr lang="hr-HR" altLang="en-US" sz="1800" smtClean="0">
                <a:solidFill>
                  <a:schemeClr val="tx1"/>
                </a:solidFill>
                <a:latin typeface="Arial" panose="020B0604020202020204" pitchFamily="34" charset="0"/>
              </a:rPr>
              <a:pPr>
                <a:spcBef>
                  <a:spcPct val="0"/>
                </a:spcBef>
                <a:buFontTx/>
                <a:buNone/>
              </a:pPr>
              <a:t>8</a:t>
            </a:fld>
            <a:endParaRPr lang="hr-HR" altLang="en-US" sz="1800">
              <a:solidFill>
                <a:schemeClr val="tx1"/>
              </a:solidFill>
              <a:latin typeface="Arial" panose="020B0604020202020204" pitchFamily="34" charset="0"/>
            </a:endParaRPr>
          </a:p>
        </p:txBody>
      </p:sp>
      <p:pic>
        <p:nvPicPr>
          <p:cNvPr id="24581" name="Picture 5">
            <a:extLst>
              <a:ext uri="{FF2B5EF4-FFF2-40B4-BE49-F238E27FC236}">
                <a16:creationId xmlns:a16="http://schemas.microsoft.com/office/drawing/2014/main" id="{AE5D47CA-240E-4A47-BF16-202AB8FE2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860800"/>
            <a:ext cx="3506788"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405A6D9-0375-4215-8AB7-140657886A17}"/>
              </a:ext>
            </a:extLst>
          </p:cNvPr>
          <p:cNvSpPr>
            <a:spLocks noGrp="1" noChangeArrowheads="1"/>
          </p:cNvSpPr>
          <p:nvPr>
            <p:ph type="title"/>
          </p:nvPr>
        </p:nvSpPr>
        <p:spPr bwMode="auto">
          <a:xfrm>
            <a:off x="611188" y="115888"/>
            <a:ext cx="8137525"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r-HR" altLang="en-US"/>
              <a:t>Korelacijska tablica – </a:t>
            </a:r>
            <a:br>
              <a:rPr lang="hr-HR" altLang="en-US"/>
            </a:br>
            <a:r>
              <a:rPr lang="hr-HR" altLang="en-US"/>
              <a:t>Prilog IV. Direktive (EU) 2019/944</a:t>
            </a:r>
            <a:endParaRPr lang="en-GB" altLang="en-US"/>
          </a:p>
        </p:txBody>
      </p:sp>
      <p:sp>
        <p:nvSpPr>
          <p:cNvPr id="4" name="Slide Number Placeholder 3">
            <a:extLst>
              <a:ext uri="{FF2B5EF4-FFF2-40B4-BE49-F238E27FC236}">
                <a16:creationId xmlns:a16="http://schemas.microsoft.com/office/drawing/2014/main" id="{ACCB6246-26ED-4DC8-8CB3-1C58BC70AD79}"/>
              </a:ext>
            </a:extLst>
          </p:cNvPr>
          <p:cNvSpPr>
            <a:spLocks noGrp="1"/>
          </p:cNvSpPr>
          <p:nvPr>
            <p:ph type="sldNum" sz="quarter" idx="12"/>
          </p:nvPr>
        </p:nvSpPr>
        <p:spPr>
          <a:xfrm>
            <a:off x="7019925" y="6570663"/>
            <a:ext cx="1555750" cy="287337"/>
          </a:xfrm>
        </p:spPr>
        <p:txBody>
          <a:bodyPr>
            <a:normAutofit fontScale="85000" lnSpcReduction="20000"/>
          </a:bodyPr>
          <a:lstStyle/>
          <a:p>
            <a:pPr>
              <a:defRPr/>
            </a:pPr>
            <a:fld id="{206AD56E-2877-4864-A600-E5065185F300}" type="slidenum">
              <a:rPr lang="hr-HR" smtClean="0">
                <a:latin typeface="Arial" charset="0"/>
                <a:cs typeface="Arial" charset="0"/>
              </a:rPr>
              <a:pPr>
                <a:defRPr/>
              </a:pPr>
              <a:t>9</a:t>
            </a:fld>
            <a:endParaRPr lang="hr-HR">
              <a:latin typeface="Arial" charset="0"/>
              <a:cs typeface="Arial" charset="0"/>
            </a:endParaRPr>
          </a:p>
        </p:txBody>
      </p:sp>
      <p:sp>
        <p:nvSpPr>
          <p:cNvPr id="13" name="Content Placeholder 2">
            <a:extLst>
              <a:ext uri="{FF2B5EF4-FFF2-40B4-BE49-F238E27FC236}">
                <a16:creationId xmlns:a16="http://schemas.microsoft.com/office/drawing/2014/main" id="{028E29B1-0BC5-43D3-9897-87C491BDDD83}"/>
              </a:ext>
            </a:extLst>
          </p:cNvPr>
          <p:cNvSpPr>
            <a:spLocks noGrp="1"/>
          </p:cNvSpPr>
          <p:nvPr>
            <p:ph sz="half" idx="1"/>
          </p:nvPr>
        </p:nvSpPr>
        <p:spPr>
          <a:xfrm>
            <a:off x="5508625" y="1196975"/>
            <a:ext cx="3516313" cy="5445125"/>
          </a:xfrm>
        </p:spPr>
        <p:txBody>
          <a:bodyPr/>
          <a:lstStyle/>
          <a:p>
            <a:pPr marL="268288" indent="-268288">
              <a:defRPr/>
            </a:pPr>
            <a:r>
              <a:rPr lang="hr-HR" sz="2000" dirty="0">
                <a:latin typeface="Arial Narrow" panose="020B0606020202030204" pitchFamily="34" charset="0"/>
              </a:rPr>
              <a:t>Čl.13.-24. su nova područja koja uređuje 944 u poglavlju </a:t>
            </a:r>
          </a:p>
          <a:p>
            <a:pPr marL="268288" indent="0">
              <a:buFont typeface="Arial" panose="020B0604020202020204" pitchFamily="34" charset="0"/>
              <a:buNone/>
              <a:defRPr/>
            </a:pPr>
            <a:r>
              <a:rPr lang="hr-HR" sz="2000" b="1" dirty="0">
                <a:solidFill>
                  <a:schemeClr val="accent6"/>
                </a:solidFill>
                <a:latin typeface="Arial Narrow" panose="020B0606020202030204" pitchFamily="34" charset="0"/>
              </a:rPr>
              <a:t>III. Osnaživanje i zaštita potrošača</a:t>
            </a:r>
          </a:p>
          <a:p>
            <a:pPr marL="804863" lvl="1" indent="-333375">
              <a:defRPr/>
            </a:pPr>
            <a:r>
              <a:rPr lang="hr-HR" sz="2000" dirty="0">
                <a:latin typeface="Arial Narrow" panose="020B0606020202030204" pitchFamily="34" charset="0"/>
              </a:rPr>
              <a:t>Ugovor o agregiranju</a:t>
            </a:r>
          </a:p>
          <a:p>
            <a:pPr marL="804863" lvl="1" indent="-333375">
              <a:defRPr/>
            </a:pPr>
            <a:r>
              <a:rPr lang="hr-HR" sz="2000" dirty="0">
                <a:latin typeface="Arial Narrow" panose="020B0606020202030204" pitchFamily="34" charset="0"/>
              </a:rPr>
              <a:t>Aplikacija za poređenje</a:t>
            </a:r>
          </a:p>
          <a:p>
            <a:pPr marL="804863" lvl="1" indent="-333375">
              <a:defRPr/>
            </a:pPr>
            <a:r>
              <a:rPr lang="hr-HR" sz="2000" dirty="0">
                <a:latin typeface="Arial Narrow" panose="020B0606020202030204" pitchFamily="34" charset="0"/>
              </a:rPr>
              <a:t>Aktivni kupac</a:t>
            </a:r>
          </a:p>
          <a:p>
            <a:pPr marL="804863" lvl="1" indent="-333375">
              <a:defRPr/>
            </a:pPr>
            <a:r>
              <a:rPr lang="hr-HR" sz="2000" dirty="0">
                <a:latin typeface="Arial Narrow" panose="020B0606020202030204" pitchFamily="34" charset="0"/>
              </a:rPr>
              <a:t>Energetske zajednice građana</a:t>
            </a:r>
          </a:p>
          <a:p>
            <a:pPr marL="804863" lvl="1" indent="-333375">
              <a:defRPr/>
            </a:pPr>
            <a:r>
              <a:rPr lang="hr-HR" sz="2000" dirty="0">
                <a:latin typeface="Arial Narrow" panose="020B0606020202030204" pitchFamily="34" charset="0"/>
              </a:rPr>
              <a:t>Upravljanje potrošnjom putem agregiranja</a:t>
            </a:r>
          </a:p>
          <a:p>
            <a:pPr marL="804863" lvl="1" indent="-333375">
              <a:defRPr/>
            </a:pPr>
            <a:r>
              <a:rPr lang="hr-HR" sz="2000" dirty="0">
                <a:latin typeface="Arial Narrow" panose="020B0606020202030204" pitchFamily="34" charset="0"/>
              </a:rPr>
              <a:t>Pametni sistemi mjerenja</a:t>
            </a:r>
          </a:p>
          <a:p>
            <a:pPr marL="804863" lvl="1" indent="-333375">
              <a:defRPr/>
            </a:pPr>
            <a:r>
              <a:rPr lang="hr-HR" sz="2000" dirty="0">
                <a:latin typeface="Arial Narrow" panose="020B0606020202030204" pitchFamily="34" charset="0"/>
              </a:rPr>
              <a:t>Upravljanje podacima</a:t>
            </a:r>
            <a:endParaRPr lang="en-US" sz="2000" dirty="0">
              <a:latin typeface="Arial Narrow" panose="020B0606020202030204" pitchFamily="34" charset="0"/>
            </a:endParaRPr>
          </a:p>
        </p:txBody>
      </p:sp>
      <p:pic>
        <p:nvPicPr>
          <p:cNvPr id="25605" name="Picture 7">
            <a:extLst>
              <a:ext uri="{FF2B5EF4-FFF2-40B4-BE49-F238E27FC236}">
                <a16:creationId xmlns:a16="http://schemas.microsoft.com/office/drawing/2014/main" id="{5C6AEAC3-A466-4008-9427-EA1C7608DB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4991100" cy="49466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2257</TotalTime>
  <Words>4067</Words>
  <Application>Microsoft Office PowerPoint</Application>
  <PresentationFormat>On-screen Show (4:3)</PresentationFormat>
  <Paragraphs>391</Paragraphs>
  <Slides>61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Arial</vt:lpstr>
      <vt:lpstr>Arial Black</vt:lpstr>
      <vt:lpstr>Arial Narrow</vt:lpstr>
      <vt:lpstr>Calibri</vt:lpstr>
      <vt:lpstr>Calibri Light</vt:lpstr>
      <vt:lpstr>EUAlbertina</vt:lpstr>
      <vt:lpstr>Times New Roman</vt:lpstr>
      <vt:lpstr>Office Theme</vt:lpstr>
      <vt:lpstr>Custom Design</vt:lpstr>
      <vt:lpstr>Radionica  Aktivni kupac i  usluge fleksibilnosti na strani potrošnje  u kontekstu Direktive (EU) 2019/944 </vt:lpstr>
      <vt:lpstr>ToR - Tehnička pomoć (2/2023-10/2023)</vt:lpstr>
      <vt:lpstr>Agenda</vt:lpstr>
      <vt:lpstr>PowerPoint Presentation</vt:lpstr>
      <vt:lpstr>EU – proces liberalizacije</vt:lpstr>
      <vt:lpstr>Primer posledice Drugog energetskog paketa  Razdvajanje (tzv. unbundling) i rebranding Republika Irska</vt:lpstr>
      <vt:lpstr>Razdvajanje i rebranding  Republika Srbija</vt:lpstr>
      <vt:lpstr>Direktiva 2019/944 kao dio  4. energetskog paketa EU </vt:lpstr>
      <vt:lpstr>Korelacijska tablica –  Prilog IV. Direktive (EU) 2019/944</vt:lpstr>
      <vt:lpstr>Direktiva (EU) 2019/944 u kontekstu 4D</vt:lpstr>
      <vt:lpstr>Transpozicija Direktive (EU) 2019/944</vt:lpstr>
      <vt:lpstr>Pojmove koje uvodi ili razrađuje Direktiva (EU) 2019/944 i njihova transpozicija</vt:lpstr>
      <vt:lpstr>Aktivni kupac</vt:lpstr>
      <vt:lpstr>Karakteristike aktivnog kupca</vt:lpstr>
      <vt:lpstr>Aktivni kupac (ZIDZoE čl.2. st.1. tč.5.)</vt:lpstr>
      <vt:lpstr>Aktivni kupac (ED) vs kupac-proizvođač (RED II)</vt:lpstr>
      <vt:lpstr>Aktivni kupac (1/3)</vt:lpstr>
      <vt:lpstr>Aktivni kupac (2/3)</vt:lpstr>
      <vt:lpstr>Aktivni kupac (3/3)</vt:lpstr>
      <vt:lpstr>Energetske zajednice građana</vt:lpstr>
      <vt:lpstr>EZG vs ZOE</vt:lpstr>
      <vt:lpstr>ZIDZoE (čl.2. st.1. tč.31.)</vt:lpstr>
      <vt:lpstr>Zakon o korišćenju obnovljivih izvora energije, čl. 64. </vt:lpstr>
      <vt:lpstr>Energetska zajednica građana (1/2)</vt:lpstr>
      <vt:lpstr>Energetska zajednica građana (2/2)</vt:lpstr>
      <vt:lpstr>Deljenje EE u EZG  (određivanje isporučene EE na OMM-u)</vt:lpstr>
      <vt:lpstr>Deljenje energije - Statički ključ</vt:lpstr>
      <vt:lpstr>Raspodela viška energije – svima jednaka količina energije</vt:lpstr>
      <vt:lpstr>Varijabilni ključ podele</vt:lpstr>
      <vt:lpstr>Primer - Austrija</vt:lpstr>
      <vt:lpstr>Agregator, agregiranje i  upravljanje potrošnjom</vt:lpstr>
      <vt:lpstr>Agregator i agregiranje</vt:lpstr>
      <vt:lpstr>PowerPoint Presentation</vt:lpstr>
      <vt:lpstr>Ugovor o agregiranju</vt:lpstr>
      <vt:lpstr>Upravljanje potrošnjom kroz pružanje usluga fleksibilnosti</vt:lpstr>
      <vt:lpstr>Kako deluje agregator</vt:lpstr>
      <vt:lpstr>Upravljanje potrošnjom putem agregiranja</vt:lpstr>
      <vt:lpstr>Okvirne smernice za upravljanje potrošnjom - FG DR</vt:lpstr>
      <vt:lpstr>FG DR pokriva sledeće</vt:lpstr>
      <vt:lpstr>FG DR pokriva sledeće</vt:lpstr>
      <vt:lpstr>FG DR – sledeći koraci, čl.59 ER</vt:lpstr>
      <vt:lpstr>EG3 report "Regulatory Recommendations for the Deployment of Flexibility”, 2015.</vt:lpstr>
      <vt:lpstr>USEF Think tank</vt:lpstr>
      <vt:lpstr>USEF – identifikovane kompleksnosti (7)</vt:lpstr>
      <vt:lpstr>Podela upravljanja potrošnjom (DR)</vt:lpstr>
      <vt:lpstr>Usluge fleksibilnosti koje putem agregatora pruža tržištu i sistemu aktivni kupac (USEF)</vt:lpstr>
      <vt:lpstr>Odnos snabdevač vs agregator</vt:lpstr>
      <vt:lpstr>Pauza za kafu</vt:lpstr>
      <vt:lpstr>Pitanja EMS-a za raspravu (1/3)</vt:lpstr>
      <vt:lpstr>Pitanja EMS-a za raspravu (2/3)</vt:lpstr>
      <vt:lpstr>Pitanja EMS-a za raspravu (3/3)</vt:lpstr>
      <vt:lpstr>Osnove na kojima se temelji rasprava</vt:lpstr>
      <vt:lpstr>Sticanje statusa aktivnog kupca</vt:lpstr>
      <vt:lpstr>Podzakonski akti koji uređuju TEE u RH</vt:lpstr>
      <vt:lpstr>Pružanje pomoćnih usluga u RH - pretkvalifikacijski postupak </vt:lpstr>
      <vt:lpstr>Registar pružaoca PU u RH</vt:lpstr>
      <vt:lpstr>Korekcija pozicije snabdevača kao BOS-a</vt:lpstr>
      <vt:lpstr>Naknada snabdevaču direktno pogođenom aktivacijom upravljanja potrošnjom  </vt:lpstr>
      <vt:lpstr>Kako je pitanje naknade rešio belgijski regulator CREG</vt:lpstr>
      <vt:lpstr>Preporuke i zaključci</vt:lpstr>
      <vt:lpstr>Rasprava na temu aktivnog kupca i njegove uloge u energetskoj tranziciji RS tek počinje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AND LEGAL ADVICE CENTRE (PLAC III)</dc:title>
  <dc:creator>Lenovo</dc:creator>
  <cp:lastModifiedBy>Ksenija</cp:lastModifiedBy>
  <cp:revision>91</cp:revision>
  <dcterms:created xsi:type="dcterms:W3CDTF">2019-08-27T22:41:43Z</dcterms:created>
  <dcterms:modified xsi:type="dcterms:W3CDTF">2023-10-13T12:46:06Z</dcterms:modified>
</cp:coreProperties>
</file>