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61" r:id="rId5"/>
    <p:sldId id="278" r:id="rId6"/>
    <p:sldId id="281" r:id="rId7"/>
    <p:sldId id="279" r:id="rId8"/>
    <p:sldId id="280" r:id="rId9"/>
    <p:sldId id="262" r:id="rId10"/>
    <p:sldId id="282" r:id="rId11"/>
    <p:sldId id="283" r:id="rId12"/>
    <p:sldId id="276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8" autoAdjust="0"/>
  </p:normalViewPr>
  <p:slideViewPr>
    <p:cSldViewPr>
      <p:cViewPr varScale="1">
        <p:scale>
          <a:sx n="59" d="100"/>
          <a:sy n="59" d="100"/>
        </p:scale>
        <p:origin x="7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notesMaster" Target="notesMasters/notesMaster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slide" Target="slides/slide22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viewProps" Target="viewProps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F73B41-8CC4-0B0B-0CE2-A9368730F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5AB95-0216-04F2-8255-BD22AFAC79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5C6607-E0EB-4281-AFD4-33DD183D59D2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FCE5D-DA19-BA9C-67F3-37EB09AB5E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5BD65-485D-0892-AC62-06B08229E7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6C636F-21EE-4A5A-8B05-ED096D9450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9A8852-6DAE-2910-BE0D-7B02A793B4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FA421-2DDF-A42F-097D-34287E23298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E3BA67-DD80-44C8-B799-891A1F46F896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56C542F-4246-46BE-1FD8-457C3493B0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801B506-7BE3-7943-9F27-27AE8838D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B054D-7E78-42E1-A638-BCDDDFFDF8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89097-9E56-C9F8-3337-251370CFB0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58E6A7B-782D-4601-970C-B80242EFF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D64555F4-9363-333C-49E7-455C2E5C84E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188913"/>
            <a:ext cx="8713788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32E25E2-3C75-2ECA-57FE-B91ABA5DFF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14313" y="6316663"/>
            <a:ext cx="8715375" cy="3127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F27C8-1FEB-C4A0-15B8-CC8C854A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63420-1746-F792-5691-6BC097E7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A78BF-A763-FE90-9A9E-F3C0A2E1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D18AF20-D5A0-4A42-AD14-FF0619DF01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11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C9605-4C4F-2546-2DBD-C7799653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9620D-7F49-E0BF-DD60-DE9222D1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5302-C3BE-2DE0-0C94-2E79DBB3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1E3D8C7-EE33-4449-8716-81BB7627C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32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4DECE-B89B-3BF2-2596-4DF56D41B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45BD1-A1F1-65F9-76EF-927D6091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2E1B1-3532-40DA-2D74-C74F10A3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EAD6-43F7-4195-BF3D-DB8AF0A26E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65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5878B-931B-9B26-8198-AE9AD6EE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03EB0-E8F5-3D3D-5993-02572C68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4773-8F73-4B68-7ED3-5EACEC1D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0B1E-2555-4A6E-8BBF-8981C858DB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5902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E4AFC-64DB-4B31-6284-E3E6DCA0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3BB13-2E21-EFD3-904C-993DA914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9DD44-0015-937F-FD05-26F96C062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0A68-8A62-4F20-9576-64BD143A93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980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C80C16-7DD1-9185-CE89-569AB8F3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376760-7729-569E-50F9-84F34DB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CAEE4D-BD9B-442D-4A49-B81B606B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2456-AB6E-4C97-A73D-5B595AE188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599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A5CA143-FB46-C456-24E0-C58AD553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53F7DC-7FF5-2C79-A344-444E0EC4E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32FE64-913B-64DB-23D1-1316F701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96DA0-803E-4911-9A86-FB18C865AD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903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BDF360-691B-83F0-9F7E-7A44389C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69338B-9C3F-0C9F-2E71-1FBF02C2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ACB8626-68EE-AD55-DA8B-3E127A1C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721-C3E4-40BA-AB4D-DC9FF6B071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84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6454D5-A09C-21B1-0676-824C50B8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D8E04E-4C0F-86AF-5ED9-6F44BE6E2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87FFD0-6AD3-0663-A6A2-AC200AC3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7709-716C-4A21-A79E-960109C12B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9524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C8404D-992F-BA95-61EE-B37AAB8C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679A29-C669-8447-9E82-76CBFB61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3CFB62-C78F-A021-8370-A6FE55D6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DEB9-3898-42A5-ABAB-48293EA67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935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AF830-0B8D-90CD-DFE9-52981B60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EC982-8BB0-D728-6401-DF95EAE4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8FF2F-3B76-A495-8A5A-2C2FEB32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F6BA1D7-D624-497A-A17F-A021A2769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374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336984-BF0F-E057-8354-A3151DA8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64B14B-F4CC-9DE3-245D-E2DAA62C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EA9B3D-A9FB-D6A3-0FC4-EC9A31CC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07DF5-90F8-43F8-A959-0B23350398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599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D19D-9239-E2A1-E36B-6207DE77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EB7E9-1A74-55E9-0ABA-072418E6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4B80D-E673-6ED2-E4C7-EC7132095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E8DD6-C6D3-4C63-9453-C21B572B74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6372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2E9CB-0344-42E6-21A7-02BDD568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84CAC-4D6A-F4D7-63B2-3A3292D9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43AAC-B94D-3C35-5466-8F35CB6D0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EEC4-C59E-4ECA-8103-91594ADF2D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303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A5EED-D63D-B233-208A-AE592BBD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3979D-658F-0950-22EC-6A5E10614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DBCA9-C6EB-77D3-B3BE-BE53270D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B4874F6-4926-47D8-A105-E05391F29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42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9490C5-D18B-4200-54F1-754A577F8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668503-C5E7-AB9D-27BE-E1089E8B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5BD9A0-2CA8-2E0B-21C2-0F3C6221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BE90578-CBD9-4A2A-9DAD-6E9E671C9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05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907AC7-187D-A742-86B5-ECCA4CD5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36BD2B-EE83-47CE-7803-9254BB28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C528D7-2C0A-7AC7-0AF9-33477C2A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53DB866-E338-4D4A-A83D-09434D6A5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2811AA-E25A-2A4A-A161-2CF07165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26E2EC-84FA-91EE-8924-C59F7F77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4844B0-7520-D635-D212-C5766B98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3AFA87C-327F-41CE-9228-536C5F8FA4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20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1C7C98-C9FB-4606-A812-40887000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C6D6B6-9A8C-82A1-9C92-4BAA59C5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A5851C6-9174-A76B-5534-99BA5EE9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337D759-B87B-42D9-AF59-4B6288DFF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6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E7786C-348B-566F-0B15-E0AFFFF7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6F5F54-E042-265B-605F-AD8FA50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C93E28-01A7-41D4-46BC-E5D5D2CE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EC71BE5-8506-4507-9D08-4A6E6D7EC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4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07389A-AFF0-ACBC-878E-B1146D2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B4D8F5-D07E-2B85-5CEF-6A08CB4A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903E19-3944-F6F5-62B4-DAE435FE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8F6B0CF-190B-42E9-BF86-A8CFFCF9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6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6039C983-C32A-411E-7688-6CE77C87DB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4"/>
            <a:endParaRPr lang="en-US" altLang="en-US"/>
          </a:p>
        </p:txBody>
      </p:sp>
      <p:pic>
        <p:nvPicPr>
          <p:cNvPr id="1027" name="Picture 13" descr="header ppp-11.jpg">
            <a:extLst>
              <a:ext uri="{FF2B5EF4-FFF2-40B4-BE49-F238E27FC236}">
                <a16:creationId xmlns:a16="http://schemas.microsoft.com/office/drawing/2014/main" id="{B5E769B1-65E0-D65A-DBC4-A3FA665BD2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>
            <a:extLst>
              <a:ext uri="{FF2B5EF4-FFF2-40B4-BE49-F238E27FC236}">
                <a16:creationId xmlns:a16="http://schemas.microsoft.com/office/drawing/2014/main" id="{11D13C13-6CAE-20DE-912D-B27253F667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408738"/>
            <a:ext cx="8147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404040"/>
          </a:solidFill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Arial Blac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4263C81-CDB0-F16E-5C07-75CAE2D53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B3F1600D-F05F-F648-7D84-8C37D1B9A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48325-DCE8-EA01-9F58-163BC57BF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FB72F-4A88-C607-A650-7E8050DC7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AF5BE-D08E-A57A-7B62-BA7D581A2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DBE14CD-ADE6-4EEF-A9F6-82220D9D33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7E018B9-2052-9919-F6D9-51AD703750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>
                <a:solidFill>
                  <a:srgbClr val="404040"/>
                </a:solidFill>
              </a:rPr>
              <a:t>Procena pravnih nedostataka</a:t>
            </a:r>
            <a:br>
              <a:rPr lang="sl-SI" altLang="en-US">
                <a:solidFill>
                  <a:srgbClr val="404040"/>
                </a:solidFill>
              </a:rPr>
            </a:br>
            <a:r>
              <a:rPr lang="sl-SI" altLang="en-US" i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Gap Assessment</a:t>
            </a:r>
            <a:br>
              <a:rPr lang="en-GB" altLang="en-US">
                <a:solidFill>
                  <a:srgbClr val="404040"/>
                </a:solidFill>
              </a:rPr>
            </a:br>
            <a:endParaRPr lang="en-GB" altLang="en-US">
              <a:solidFill>
                <a:srgbClr val="404040"/>
              </a:solidFill>
            </a:endParaRP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969796D5-61C6-C33E-CC6B-341C61543831}"/>
              </a:ext>
            </a:extLst>
          </p:cNvPr>
          <p:cNvSpPr txBox="1"/>
          <p:nvPr/>
        </p:nvSpPr>
        <p:spPr>
          <a:xfrm>
            <a:off x="1591356" y="3626530"/>
            <a:ext cx="561657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sl-SI" altLang="en-US" sz="3200" dirty="0">
              <a:solidFill>
                <a:srgbClr val="404040"/>
              </a:solidFill>
              <a:ea typeface="+mj-ea"/>
            </a:endParaRPr>
          </a:p>
          <a:p>
            <a:pPr>
              <a:defRPr/>
            </a:pP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 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Jože Ileršič, SNKE</a:t>
            </a: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, 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PLAC III </a:t>
            </a:r>
            <a:endParaRPr lang="sr-Latn-RS" altLang="en-US" sz="3200" dirty="0">
              <a:solidFill>
                <a:srgbClr val="404040"/>
              </a:solidFill>
              <a:ea typeface="+mj-ea"/>
            </a:endParaRPr>
          </a:p>
          <a:p>
            <a:pPr>
              <a:defRPr/>
            </a:pPr>
            <a:endParaRPr lang="sr-Latn-RS" altLang="en-US" sz="3200" dirty="0">
              <a:solidFill>
                <a:srgbClr val="404040"/>
              </a:solidFill>
              <a:ea typeface="+mj-ea"/>
            </a:endParaRPr>
          </a:p>
          <a:p>
            <a:pPr>
              <a:defRPr/>
            </a:pPr>
            <a:r>
              <a:rPr lang="sr-Latn-RS" altLang="en-US" sz="3200">
                <a:solidFill>
                  <a:srgbClr val="404040"/>
                </a:solidFill>
                <a:ea typeface="+mj-ea"/>
              </a:rPr>
              <a:t>  </a:t>
            </a:r>
            <a:r>
              <a:rPr lang="sl-SI" altLang="en-US" sz="3200">
                <a:solidFill>
                  <a:srgbClr val="404040"/>
                </a:solidFill>
                <a:ea typeface="+mj-ea"/>
              </a:rPr>
              <a:t>Beograd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,</a:t>
            </a: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 12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. oktobar 2023</a:t>
            </a: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.</a:t>
            </a:r>
            <a:endParaRPr lang="sl-SI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5DBD4D1-FB8D-EE18-358D-654FA0078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700314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Opšte odredbe</a:t>
            </a:r>
            <a:endParaRPr lang="en-GB" altLang="en-US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F7A7EA97-EE37-37F7-A23C-8A525A78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Aktueln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izrazi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srpskom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zakonodavstvu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FPR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proizvode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Odredbe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poglavlja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transpo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novaće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 u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obliku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novog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nacrta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zakona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proizvodima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enje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Tehnički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uslovi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iz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aneks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FPR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biće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razrađeni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novom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podzakonskom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propisu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(pravilniku)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okviru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misije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pripremljen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predlog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nacrta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zakona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predlog pravilnika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C872617-86B5-960B-CEA4-59480AFB2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1129" y="836385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Opšte odredbe</a:t>
            </a:r>
            <a:endParaRPr lang="en-GB" altLang="en-US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A154E14-1A6B-2E3C-8B69-689F6BEE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Urađeno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i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poređenje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tipologije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sadašnjih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sredst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ishranu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bilja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oplemenjivača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zemljišta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funkcionalnim kategorijama proizvoda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Predlaže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manji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broj funkcionalnih kategorija proizvoda 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poređenju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sadašnjim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sistemom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razvrstavanja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po tipovima.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F4B33C3-EF32-6517-4F2C-E163AF18C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Opšte odredbe</a:t>
            </a:r>
            <a:endParaRPr lang="en-GB" altLang="en-US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B202CB7F-7547-4A19-A462-BC95BD279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PFC 1(A)II. Liquid organic fertiliser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 (Tečno organsko đubrivo)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Prilog 2 Tabela 1.1. Organska čvrsta i tečna azotna đubriva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sl-SI" altLang="en-US" sz="2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Azotno organsko đubrivo biljnog porekla (tečno)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Tabela 1.5. Organska tečna NK đubriva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	1. </a:t>
            </a:r>
            <a:r>
              <a:rPr lang="sl-SI" altLang="en-US" sz="2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 organsko đubrivo biljnog porekla</a:t>
            </a:r>
          </a:p>
          <a:p>
            <a:pPr marL="0" indent="0"/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1E265B9-8D2E-86D9-A578-405345792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386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Ekonomski subjekti</a:t>
            </a:r>
            <a:endParaRPr lang="en-GB" altLang="en-US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962781F0-6501-8138-545C-E05B324D1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Srpsko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zakonodavstvo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utvrđuje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obaveze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proizvođača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distributera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uvoznika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moraju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biti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registrovan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strane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ministarstva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Ovlaš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zastupnik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napomenut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zakonu.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Njihove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obaveze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su samo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delimično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FPR.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Preporučuje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transponovanje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odredbi iz tog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poglavlja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nacrtu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novog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zakona,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izuzetkom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ovlašćenog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zastupnika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4BA35A90-EF02-4CC0-D3D6-CF4374EB1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9771" y="872672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Usaglašenost EU proizvoda za đubrenje</a:t>
            </a:r>
            <a:endParaRPr lang="en-GB" altLang="en-US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3BE0F548-E539-BD05-C424-673D8C6E1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već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napomenuto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zakonodavstvo ne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poznaje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koncept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ili procedura za imenovanje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tela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Zbog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novog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pristupa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trenutne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neusklađenosti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nedostatka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kapaciteta,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preporučuje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da se odredbe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poglavlja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proizvoda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ovom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trenutku ne prenose.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F744CA2-95D4-735B-549C-05E372C41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 dirty="0"/>
              <a:t>Notifikacija (</a:t>
            </a:r>
            <a:r>
              <a:rPr lang="sl-SI" altLang="en-US" dirty="0" err="1"/>
              <a:t>obaveštenje</a:t>
            </a:r>
            <a:r>
              <a:rPr lang="sl-SI" altLang="en-US" dirty="0"/>
              <a:t>) </a:t>
            </a:r>
            <a:r>
              <a:rPr lang="sl-SI" altLang="en-US" dirty="0" err="1"/>
              <a:t>tela</a:t>
            </a:r>
            <a:r>
              <a:rPr lang="sl-SI" altLang="en-US" dirty="0"/>
              <a:t> za </a:t>
            </a:r>
            <a:r>
              <a:rPr lang="sl-SI" altLang="en-US" dirty="0" err="1"/>
              <a:t>ocenjivanje</a:t>
            </a:r>
            <a:r>
              <a:rPr lang="sl-SI" altLang="en-US" dirty="0"/>
              <a:t> </a:t>
            </a:r>
            <a:r>
              <a:rPr lang="sl-SI" altLang="en-US" dirty="0" err="1"/>
              <a:t>usaglašenost</a:t>
            </a:r>
            <a:r>
              <a:rPr lang="en-GB" altLang="en-US" dirty="0" err="1"/>
              <a:t>i</a:t>
            </a:r>
            <a:endParaRPr lang="en-GB" altLang="en-US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D023ECF3-7E31-787B-99D5-F26A9031D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Ne postoje potrebni kapaciteti za tela za ocenjivanje usaglašenosti, niti bi mogli biti notificirani zbog statusa zemlje kandidata Srbije.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Zbog potpuno novog pristupa i nedostatka kapaciteta, preporučuje se da se odredbe tog  poglavlja trenutno ne transponuju. 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U svakom slučaju, Srbija bi mogla da notificira tela tek nakon što postane država članica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657B24C9-A0A1-F1DA-F562-0F49184FF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Nadzor nad tržištem Unije, kontrola proizvoda kod uvoza i zaštitni postupak </a:t>
            </a:r>
            <a:endParaRPr lang="en-GB" altLang="en-US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47DE04D8-E4EA-FDB3-38F3-33E791024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Najprikladnije je da Fitosanitarna inspekcija i dalje bude nadležna za nadzor na tržištu i za kontrolu uvoza.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Nadzor nad tržištem ne može biti u potpunosti usklađen jer postoji unakrsna referenca na druge harmonizovane propise Unije. 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Obaveze koje se odnose na zaštitne mere Unije i saradnju nadzornih organa unutar Unije biće primenjive nakon što Srbija postane članica EU.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86002B7-6BB0-F325-CA33-D40EA528C7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6985" y="818243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Nadzor nad tržištem Unije, kontrola proizvoda zkod uvoza i zaštitni postupak </a:t>
            </a:r>
            <a:endParaRPr lang="en-GB" altLang="en-US"/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3AC417DC-E1CA-48A2-F447-17F5A97E1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9928"/>
            <a:ext cx="8229600" cy="4231821"/>
          </a:xfrm>
        </p:spPr>
        <p:txBody>
          <a:bodyPr/>
          <a:lstStyle/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Preporučuje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da se odredbe iz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prethodnog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poglavlja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elimično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prenesu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formi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novog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nacrta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zakona. </a:t>
            </a:r>
          </a:p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Međutim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Srbija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će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moći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potpunosti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primeni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odredbe tek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postane država članica.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42D142ED-579A-FF81-17A0-AAB8E239F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5844" y="772887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Amandmani Uredbe o životinjskim nusproizvodima i Uredbe o pesticidima</a:t>
            </a:r>
            <a:endParaRPr lang="en-GB" altLang="en-US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9355FE00-2FAF-5D55-DC7D-D93F1B4E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6450"/>
            <a:ext cx="8229600" cy="4781550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U Srbiji, Uprava za veterinu priprema izmene i dopune važećeg zakona o životinjskim nusproizvodima i razmotriće izmene i dopune Uredbe (EU) br. 1069/2009. 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Slično, novi nacrt zakona o pesticidima, koji priprema Uprava za zaštitu bilja, uzeće u obzir izmene i dopune Uredbe (EU) br. 1107/2009.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7706E1EA-8512-1846-B0C4-DF4FF24E9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2985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Preporuke</a:t>
            </a:r>
            <a:endParaRPr lang="en-GB" altLang="en-US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6ED56EE8-41BF-9215-052A-97B377A61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Iz pravne analize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proizlazi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 FPR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transponovan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nacionalno zakonodavstvo. Stoga su potrebni novi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nacrt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zakona i dodatni podzakonski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propisi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pravilni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implementaciju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 bi se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postigla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puna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usklađenost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FPR.</a:t>
            </a:r>
          </a:p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Međutim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zbog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novog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pristupa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opšteg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pravnog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okvira u Srbiji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statusa zemlje kandidata, 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ovom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trenutku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moguće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odredbe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preneti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nacionalno zakonodavstvo.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6D90DF2-6D46-B799-8AD4-5C6600AAE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Sadržaj</a:t>
            </a:r>
            <a:endParaRPr lang="en-GB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0263BED-A85D-C237-2851-9A8A15B1D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Pravni okvir</a:t>
            </a:r>
          </a:p>
          <a:p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Status transpozicije </a:t>
            </a:r>
          </a:p>
          <a:p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Opšte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odredbe</a:t>
            </a:r>
          </a:p>
          <a:p>
            <a:r>
              <a:rPr lang="en-GB" altLang="sl-SI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Privredni</a:t>
            </a:r>
            <a:r>
              <a:rPr lang="sl-SI" altLang="sl-SI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subjekti</a:t>
            </a:r>
          </a:p>
          <a:p>
            <a:r>
              <a:rPr lang="sl-SI" altLang="sl-SI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Usaglašenost</a:t>
            </a:r>
            <a:r>
              <a:rPr lang="sl-SI" altLang="sl-SI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proizvoda 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endParaRPr lang="sl-SI" alt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Notifikacija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tela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</a:t>
            </a:r>
            <a:r>
              <a:rPr lang="en-GB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sl-SI" alt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Nadzor nad tržištem Unije, kontrola proizvoda kod uvoza i zaštitni postupak </a:t>
            </a:r>
          </a:p>
          <a:p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Preporuke</a:t>
            </a:r>
            <a:endParaRPr lang="sl-SI" alt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0F1FBFF9-BCC3-E617-C216-4C2678974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772886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Preporuke</a:t>
            </a:r>
            <a:endParaRPr lang="en-GB" altLang="en-US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B5223940-B53F-3842-C754-66FF28C01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U okviru projekta izrađen je nacrt zakona kojim se delimično transponuju odredbe FPR. 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Pored toga, izrađen je nacrt pravilnika za potpunu transpoziciju Aneksa I, II i III FPR.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5566ED6E-7568-A803-C5ED-9EA252529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8243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Mere i aktivnosti za unapređenje institucionalnog okvira</a:t>
            </a:r>
            <a:endParaRPr lang="en-GB" altLang="en-US"/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8D8956B4-1A66-44C8-D094-84820ECE4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3236"/>
            <a:ext cx="8229600" cy="4781550"/>
          </a:xfrm>
        </p:spPr>
        <p:txBody>
          <a:bodyPr/>
          <a:lstStyle/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obzir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uzeti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jačanje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administrativnih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tehničkih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kapaciteta nadležnih organa. </a:t>
            </a: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Jačanje laboratorijskih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analitičkih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kapaciteta za nove parametre (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zagađivače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patogene) prema novim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usklađenim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tehničkim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specifikacijama odnosno evropskim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standardima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CA3A3B-F95E-80C4-25CB-B2F4366A6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sl-SI" dirty="0"/>
              <a:t>Hvala na pažnji!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70B6950-5948-A25F-BE10-C95C88335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Pravni okvir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233B58B5-C683-A16F-3174-F407692C1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4575"/>
            <a:ext cx="8229600" cy="5337175"/>
          </a:xfrm>
        </p:spPr>
        <p:txBody>
          <a:bodyPr/>
          <a:lstStyle/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Postojeće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zakonodavstvo je u celini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Uredbom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(EU) 2003/2003 u oblasti neorganskih (mineralnih)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đubriva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neorganskih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oplemenjivača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zemljišta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Zakonodavstvo je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veoma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sveobuhvatno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sastoji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od:</a:t>
            </a:r>
          </a:p>
          <a:p>
            <a:pPr lvl="1"/>
            <a:r>
              <a:rPr lang="sl-SI" altLang="en-US" sz="2400" dirty="0"/>
              <a:t> </a:t>
            </a:r>
            <a:r>
              <a:rPr lang="sl-SI" altLang="en-US" dirty="0"/>
              <a:t>Zakona o </a:t>
            </a:r>
            <a:r>
              <a:rPr lang="sl-SI" altLang="en-US" dirty="0" err="1"/>
              <a:t>sredstvima</a:t>
            </a:r>
            <a:r>
              <a:rPr lang="sl-SI" altLang="en-US" dirty="0"/>
              <a:t> za </a:t>
            </a:r>
            <a:r>
              <a:rPr lang="sl-SI" altLang="en-US" dirty="0" err="1"/>
              <a:t>ishranu</a:t>
            </a:r>
            <a:r>
              <a:rPr lang="sl-SI" altLang="en-US" dirty="0"/>
              <a:t> bilja i </a:t>
            </a:r>
            <a:r>
              <a:rPr lang="sl-SI" altLang="en-US" dirty="0" err="1"/>
              <a:t>oplemen</a:t>
            </a:r>
            <a:r>
              <a:rPr lang="en-GB" altLang="en-US" dirty="0"/>
              <a:t>j</a:t>
            </a:r>
            <a:r>
              <a:rPr lang="sl-SI" altLang="en-US" dirty="0" err="1"/>
              <a:t>ivačima</a:t>
            </a:r>
            <a:r>
              <a:rPr lang="sl-SI" altLang="en-US" dirty="0"/>
              <a:t> </a:t>
            </a:r>
            <a:r>
              <a:rPr lang="sl-SI" altLang="en-US" dirty="0" err="1"/>
              <a:t>zemljišta</a:t>
            </a:r>
            <a:r>
              <a:rPr lang="sl-SI" altLang="en-US" dirty="0"/>
              <a:t>, i</a:t>
            </a:r>
            <a:endParaRPr lang="sl-SI" altLang="en-US" sz="3200" dirty="0"/>
          </a:p>
          <a:p>
            <a:pPr lvl="1"/>
            <a:r>
              <a:rPr lang="sl-SI" altLang="en-US" dirty="0"/>
              <a:t> 11 pravilnika: od </a:t>
            </a:r>
            <a:r>
              <a:rPr lang="sl-SI" altLang="en-US" dirty="0" err="1"/>
              <a:t>razvrstavanja</a:t>
            </a:r>
            <a:r>
              <a:rPr lang="sl-SI" altLang="en-US" dirty="0"/>
              <a:t> i </a:t>
            </a:r>
            <a:r>
              <a:rPr lang="sl-SI" altLang="en-US" dirty="0" err="1"/>
              <a:t>utvrđivanja</a:t>
            </a:r>
            <a:r>
              <a:rPr lang="sl-SI" altLang="en-US" dirty="0"/>
              <a:t> kvaliteta</a:t>
            </a:r>
            <a:r>
              <a:rPr lang="en-GB" altLang="en-US" dirty="0"/>
              <a:t>,</a:t>
            </a:r>
            <a:r>
              <a:rPr lang="sl-SI" altLang="en-US" dirty="0"/>
              <a:t> do metoda </a:t>
            </a:r>
            <a:r>
              <a:rPr lang="sl-SI" altLang="en-US" dirty="0" err="1"/>
              <a:t>ispitivanja</a:t>
            </a:r>
            <a:r>
              <a:rPr lang="sl-SI" altLang="en-US" dirty="0"/>
              <a:t>, </a:t>
            </a:r>
            <a:r>
              <a:rPr lang="sl-SI" altLang="en-US" dirty="0" err="1"/>
              <a:t>pakovanja</a:t>
            </a:r>
            <a:r>
              <a:rPr lang="sl-SI" altLang="en-US" dirty="0"/>
              <a:t>, inspekcije i </a:t>
            </a:r>
            <a:r>
              <a:rPr lang="sl-SI" altLang="en-US" dirty="0" err="1"/>
              <a:t>uzorkovanje</a:t>
            </a:r>
            <a:r>
              <a:rPr lang="sl-SI" altLang="en-US" dirty="0"/>
              <a:t> kod uvoza i na </a:t>
            </a:r>
            <a:r>
              <a:rPr lang="sl-SI" altLang="en-US" dirty="0" err="1"/>
              <a:t>tržištu</a:t>
            </a:r>
            <a:r>
              <a:rPr lang="sl-SI" altLang="en-US" dirty="0"/>
              <a:t>.</a:t>
            </a:r>
          </a:p>
          <a:p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1D255AF-5F3A-4F26-CA54-A0308846A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8557" y="582386"/>
            <a:ext cx="8229600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Pravni okvir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53576AA6-E02A-350A-FF74-28AB6702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imati u vidu da nova Uredba (EU) 2019/1009 (FPR) predstavlja prekid sa prethodnom Uredbom (EU) 2003/2003, i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donosi nov koncept regulisanja proizvoda za đubrenje i pored toga ima mnogo širi obim.</a:t>
            </a:r>
          </a:p>
          <a:p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697F73F-F8F3-8472-70DD-F8D62767B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3275"/>
            <a:ext cx="8229600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Privredni subjekti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DBEBD2F0-B3F1-B4D8-C743-2D01245BD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Sadašnji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zakon donosi osnovne zahteve za 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proizvođače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uvoznike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distributere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njihovu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registraciju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kod Uprave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zaštitu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bilja.</a:t>
            </a:r>
          </a:p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Ovlaš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zastupnik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određen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546C0DC-DA55-F940-7EB8-4A43139A5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56771" y="803275"/>
            <a:ext cx="8229600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Ocenjivanje usaglašenosti proizvoda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7DB8154-944B-3C24-FCAE-C677BAE9F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Koncept ocenjivanja usaglašenosti proizvoda za đubrenje uveden je u FPR, zbog čega taj koncept ne postoji u Republici Srbiji.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Prema sadašnjem zakonodavstvu, đubriva i poboljšivači zemljišta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moraju da su registrovani kod Uprave za zaštitu bilja </a:t>
            </a:r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pre nego što budu stavljeni na tržište.</a:t>
            </a:r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0852CC64-AC8C-B6E1-39E2-A5D849BC4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3915" y="803275"/>
            <a:ext cx="8229600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Nadzor na tržištu i uvozu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FD667283-D374-BF7B-A90C-4428309FE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Fitosanitarni inspektori sprovode unutrašnje kontrole, a takođe i uvozne kontrole na graničnim prelazima.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Zakon donosi i ispitivanje sredstava za ishranu bilja koje vrše službene laboratorije prema Godišnjem planu ispitivanja.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7165256-7F2C-8E05-24E8-2CD1D3E27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1129" y="627742"/>
            <a:ext cx="8229600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Status transpozicije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054173DF-856B-5D7F-7B47-698A8D33B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29" y="1416958"/>
            <a:ext cx="8229600" cy="4813300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Pristup je bio da se FPR analizira po suštinskim delovima, oceni stepen usklađenosti upoređivanjem sa postojećim srpskim odredbama i da se daju konkretne preporuke.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Zbog drukčijeg koncepta i pristupa nove FPR, identifikovane praznine u postojećem zakonskom okviru jasno ukazuju da je za transpoziciju FPR-a potreban novi nacrt zakona 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proizvodima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za đubrenje. 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Aneksi FPR-a mogu se transponovati novom podzakonskom regulativom - pravilnikom.</a:t>
            </a:r>
          </a:p>
          <a:p>
            <a:endParaRPr lang="sl-SI" altLang="sl-SI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696B897-ED12-AF95-4B53-13737B7B5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803275"/>
            <a:ext cx="8229600" cy="79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Status transpozicije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0EB956C8-DCC8-4AEE-E1DA-D08F1E6B7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Međutim, zbog opšteg pravnog okvira Srbije i statusa zemlje kandidata, postoje odredbe koje trenutno nije moguće preneti u nacionalno zakonodavstvo. </a:t>
            </a:r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Tamo gde se daju preporuke da se odredbe FPR-a uključe u novi nacrt zakona, to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je u </a:t>
            </a:r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većini slučajeva uvođenjem „od reči do reči“.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1075</Words>
  <Application>Microsoft Office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Custom Design</vt:lpstr>
      <vt:lpstr>Procena pravnih nedostataka Legal Gap Assessment </vt:lpstr>
      <vt:lpstr>Sadržaj</vt:lpstr>
      <vt:lpstr>Pravni okvir </vt:lpstr>
      <vt:lpstr>Pravni okvir </vt:lpstr>
      <vt:lpstr>Privredni subjekti </vt:lpstr>
      <vt:lpstr>Ocenjivanje usaglašenosti proizvoda </vt:lpstr>
      <vt:lpstr>Nadzor na tržištu i uvozu </vt:lpstr>
      <vt:lpstr>Status transpozicije </vt:lpstr>
      <vt:lpstr>Status transpozicije </vt:lpstr>
      <vt:lpstr>Opšte odredbe</vt:lpstr>
      <vt:lpstr>Opšte odredbe</vt:lpstr>
      <vt:lpstr>Opšte odredbe</vt:lpstr>
      <vt:lpstr>Ekonomski subjekti</vt:lpstr>
      <vt:lpstr>Usaglašenost EU proizvoda za đubrenje</vt:lpstr>
      <vt:lpstr>Notifikacija (obaveštenje) tela za ocenjivanje usaglašenosti</vt:lpstr>
      <vt:lpstr>Nadzor nad tržištem Unije, kontrola proizvoda kod uvoza i zaštitni postupak </vt:lpstr>
      <vt:lpstr>Nadzor nad tržištem Unije, kontrola proizvoda zkod uvoza i zaštitni postupak </vt:lpstr>
      <vt:lpstr>Amandmani Uredbe o životinjskim nusproizvodima i Uredbe o pesticidima</vt:lpstr>
      <vt:lpstr>Preporuke</vt:lpstr>
      <vt:lpstr>Preporuke</vt:lpstr>
      <vt:lpstr>Mere i aktivnosti za unapređenje institucionalnog okvira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AND LEGAL ADVICE CENTRE (PLAC III)</dc:title>
  <dc:creator>Lenovo</dc:creator>
  <cp:lastModifiedBy>Ksenija Jaukovic</cp:lastModifiedBy>
  <cp:revision>91</cp:revision>
  <dcterms:created xsi:type="dcterms:W3CDTF">2019-08-27T22:41:43Z</dcterms:created>
  <dcterms:modified xsi:type="dcterms:W3CDTF">2023-10-09T11:25:09Z</dcterms:modified>
</cp:coreProperties>
</file>