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8" r:id="rId2"/>
  </p:sldMasterIdLst>
  <p:notesMasterIdLst>
    <p:notesMasterId r:id="rId25"/>
  </p:notesMasterIdLst>
  <p:handoutMasterIdLst>
    <p:handoutMasterId r:id="rId26"/>
  </p:handoutMasterIdLst>
  <p:sldIdLst>
    <p:sldId id="256" r:id="rId3"/>
    <p:sldId id="278" r:id="rId4"/>
    <p:sldId id="257" r:id="rId5"/>
    <p:sldId id="262" r:id="rId6"/>
    <p:sldId id="258" r:id="rId7"/>
    <p:sldId id="259" r:id="rId8"/>
    <p:sldId id="260" r:id="rId9"/>
    <p:sldId id="264" r:id="rId10"/>
    <p:sldId id="265" r:id="rId11"/>
    <p:sldId id="263" r:id="rId12"/>
    <p:sldId id="266" r:id="rId13"/>
    <p:sldId id="267" r:id="rId14"/>
    <p:sldId id="268" r:id="rId15"/>
    <p:sldId id="269" r:id="rId16"/>
    <p:sldId id="272" r:id="rId17"/>
    <p:sldId id="273" r:id="rId18"/>
    <p:sldId id="274" r:id="rId19"/>
    <p:sldId id="271" r:id="rId20"/>
    <p:sldId id="270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598" autoAdjust="0"/>
  </p:normalViewPr>
  <p:slideViewPr>
    <p:cSldViewPr>
      <p:cViewPr varScale="1">
        <p:scale>
          <a:sx n="59" d="100"/>
          <a:sy n="59" d="100"/>
        </p:scale>
        <p:origin x="79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326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 /><Relationship Id="rId13" Type="http://schemas.openxmlformats.org/officeDocument/2006/relationships/slide" Target="slides/slide11.xml" /><Relationship Id="rId18" Type="http://schemas.openxmlformats.org/officeDocument/2006/relationships/slide" Target="slides/slide16.xml" /><Relationship Id="rId26" Type="http://schemas.openxmlformats.org/officeDocument/2006/relationships/handoutMaster" Target="handoutMasters/handoutMaster1.xml" /><Relationship Id="rId3" Type="http://schemas.openxmlformats.org/officeDocument/2006/relationships/slide" Target="slides/slide1.xml" /><Relationship Id="rId21" Type="http://schemas.openxmlformats.org/officeDocument/2006/relationships/slide" Target="slides/slide19.xml" /><Relationship Id="rId7" Type="http://schemas.openxmlformats.org/officeDocument/2006/relationships/slide" Target="slides/slide5.xml" /><Relationship Id="rId12" Type="http://schemas.openxmlformats.org/officeDocument/2006/relationships/slide" Target="slides/slide10.xml" /><Relationship Id="rId17" Type="http://schemas.openxmlformats.org/officeDocument/2006/relationships/slide" Target="slides/slide15.xml" /><Relationship Id="rId25" Type="http://schemas.openxmlformats.org/officeDocument/2006/relationships/notesMaster" Target="notesMasters/notesMaster1.xml" /><Relationship Id="rId2" Type="http://schemas.openxmlformats.org/officeDocument/2006/relationships/slideMaster" Target="slideMasters/slideMaster2.xml" /><Relationship Id="rId16" Type="http://schemas.openxmlformats.org/officeDocument/2006/relationships/slide" Target="slides/slide14.xml" /><Relationship Id="rId20" Type="http://schemas.openxmlformats.org/officeDocument/2006/relationships/slide" Target="slides/slide18.xml" /><Relationship Id="rId29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slide" Target="slides/slide9.xml" /><Relationship Id="rId24" Type="http://schemas.openxmlformats.org/officeDocument/2006/relationships/slide" Target="slides/slide22.xml" /><Relationship Id="rId5" Type="http://schemas.openxmlformats.org/officeDocument/2006/relationships/slide" Target="slides/slide3.xml" /><Relationship Id="rId15" Type="http://schemas.openxmlformats.org/officeDocument/2006/relationships/slide" Target="slides/slide13.xml" /><Relationship Id="rId23" Type="http://schemas.openxmlformats.org/officeDocument/2006/relationships/slide" Target="slides/slide21.xml" /><Relationship Id="rId28" Type="http://schemas.openxmlformats.org/officeDocument/2006/relationships/viewProps" Target="viewProps.xml" /><Relationship Id="rId10" Type="http://schemas.openxmlformats.org/officeDocument/2006/relationships/slide" Target="slides/slide8.xml" /><Relationship Id="rId19" Type="http://schemas.openxmlformats.org/officeDocument/2006/relationships/slide" Target="slides/slide17.xml" /><Relationship Id="rId4" Type="http://schemas.openxmlformats.org/officeDocument/2006/relationships/slide" Target="slides/slide2.xml" /><Relationship Id="rId9" Type="http://schemas.openxmlformats.org/officeDocument/2006/relationships/slide" Target="slides/slide7.xml" /><Relationship Id="rId14" Type="http://schemas.openxmlformats.org/officeDocument/2006/relationships/slide" Target="slides/slide12.xml" /><Relationship Id="rId22" Type="http://schemas.openxmlformats.org/officeDocument/2006/relationships/slide" Target="slides/slide20.xml" /><Relationship Id="rId27" Type="http://schemas.openxmlformats.org/officeDocument/2006/relationships/presProps" Target="presProps.xml" /><Relationship Id="rId30" Type="http://schemas.openxmlformats.org/officeDocument/2006/relationships/tableStyles" Target="tableStyle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F882EB2-6034-5D46-9B41-E4D00C7D22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54A024-9612-D8EA-BCD0-4DD38AF72F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13BA1C7-0DA8-4185-8A81-D10220288F6B}" type="datetimeFigureOut">
              <a:rPr lang="en-US"/>
              <a:pPr>
                <a:defRPr/>
              </a:pPr>
              <a:t>10/9/2023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74FE10-6DEB-D4E4-E69F-478CF233E7F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30FDCF-235F-F02B-ED44-C645E00982D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3B974EE-E7CC-474E-A054-F12D042CF9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47E6F7A-38B8-E92C-3E8D-7DB219AABC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5168B8-83EA-ADC2-138E-90C8FE2D4C2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845AE86-55FA-4211-BF2D-DE1E74862CC1}" type="datetimeFigureOut">
              <a:rPr lang="en-US"/>
              <a:pPr>
                <a:defRPr/>
              </a:pPr>
              <a:t>10/9/2023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73BDE1F-6E8F-D51D-79AE-7DF250166B6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BDB61F1-1ABA-4C42-8CAD-2F2B0AE806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0D84AD-FA83-9585-304B-F4AFA1C7DB2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DB7793-A756-CF03-B07D-BC7329D6DD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174B401-2550-4224-A2E1-0E75316B44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>
            <a:extLst>
              <a:ext uri="{FF2B5EF4-FFF2-40B4-BE49-F238E27FC236}">
                <a16:creationId xmlns:a16="http://schemas.microsoft.com/office/drawing/2014/main" id="{72FB672C-6F99-9DEC-F182-D5B18E877D0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0825" y="188913"/>
            <a:ext cx="8713788" cy="368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6C6B88F-869F-14CA-D77E-A96947830D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14313" y="6316663"/>
            <a:ext cx="8715375" cy="312737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18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969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2A7B7-BB9A-8027-0555-FE4376017E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EA202C-846B-89FA-9EB3-5D2ADF1B0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8E4B3-6C83-4140-ADB0-EB6772C6F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97D88EA2-AAB5-4243-8135-F1301ACE15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5313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F05B4-FCE9-D498-9822-FEBBBE34E3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EB3E1-5EE4-018C-53B5-2228D5E8B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BCACA-D259-C3FD-1CFD-757481E2B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395E8384-C904-4CCA-80E0-F974BD5FC4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6311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CAEC9-6A7A-E761-E26D-EF97B0143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E24A1-6B22-4B66-BF3E-F81AA9550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D0D8C-E557-6F43-30E1-33350B677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A1D4F-9906-4E8E-8CED-FF2F32E6E0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7817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6FD62-4AD9-7727-F864-F52A0DBEE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3E721-840F-A7DF-4A27-5E58EB82D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38A4B-6A53-4B61-DE13-1CA40BAB4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48A0D-DB0F-4790-90D8-F0E1795AB3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4364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8F478-46E3-2E53-F03D-B3ABEC722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9B541-9B29-7745-9E71-CF616E302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00807-FB5D-E4E3-2478-CC7D78F5A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4DFDB-D65E-4C75-B3B6-AF1787981E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237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CCC90B0-EC50-7120-67F1-C160814A5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DF0B534-0905-5CC5-3ADC-7A31F4846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9F54729-B47E-EB18-84C5-280B92083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AD4D1-4CE7-4E17-8086-09C83C138E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0473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ED3F3AD-2B0D-A0C1-3257-77936205F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EEDE59C-9CD7-365C-082E-556E87C68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90311A2-2521-406A-AD1B-45A360EE8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517FF-9AF5-4E5F-9BD0-93951A2625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97703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3A79AD0-FBEA-4885-EB3E-83A8A2468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241FC43-1C19-014F-12EC-16EAD303F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E3C4FDF-0F7E-0A3C-B465-648817762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0B009-9AF9-4FE5-A5F4-EA9AB7BCF5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72127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C15A38C-F165-28FB-B483-A3C20FED7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8A0B7BE-61FE-5E97-C97B-514E7AF29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AEDB48B-0D1C-3B35-6509-9FBBB01E0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7BDC4-34C1-4D7E-B2B9-887821F280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30038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E836FAE-710C-169C-4859-75B535710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7FCA9A6-7ED5-415D-448B-86DB00D8D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BAAFE0F-ED46-05DF-41E9-9DACDD28E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BC2D5-A587-48F3-B1F6-A5CBDE961D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4709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969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CCA8B-DBF4-07E4-7BAE-B41BC3DB01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99F7BB-2CA4-0DA9-EA8D-0608FDBA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904E6-9B38-0293-200E-C28B442BD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3ECAF9EF-7D17-432F-BA9B-1146FA4135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85346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47E1D86-5F89-761F-D002-B4AD5626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8D364D3-3F03-17F6-D332-D88480017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B38EAC8-D8C9-339B-6BBB-63D579D80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05D0E-4E68-49CC-AE78-F7BCB40D521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4890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B8F5D5-E72A-1A73-08F9-4715AFBA5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C5580-B90B-F7A4-2431-D0C637E3C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A3677-300B-6D2F-5E66-B51B739CD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D4EDA-A064-4E64-8C4E-8F7F628A18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41302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F69BBC-883F-E18E-9611-05D661FBE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E7F1F-640D-F925-73C5-E07851C28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4B1C0-3C8E-370F-F9B5-8E5CC765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18453-E0BD-40FF-8C30-71584F7FB5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3994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F6062-1670-B0B2-0DAC-45BE1E6719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ECF7E-B0EB-2E54-71C2-52E6CE757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93E381-5CD2-A1EB-A75D-52429E1C4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E257B8D3-9B78-4102-9DB2-E9E786DCD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0027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969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1F28AFA-DD62-B50B-A958-939D5C5C74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3F41FCB-3F6D-B9BD-8BB9-A2E655B3C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989AC5D-02E3-1D92-9910-E1AD5C4A5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B8A9CC6D-B074-4707-A9AA-B2C3FE5D4C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8287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96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7F805A2-0266-9EC7-9E71-6006ED06EB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32F8CDB-F718-49CC-D2FE-A0DD9A476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ADF5BDF-0298-B57D-091C-970CDF83A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9D4AEE1C-DBFC-4304-92B2-8D78A807F1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0048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969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EC53918-CA67-E405-E75A-5114A0B0E8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11A2566-0540-A3AD-B9CD-A8F0C4ED3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19BA687-63BF-4C61-2DF4-DDFA2EAAD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9ED97894-8D03-4809-8109-5C60E1ABD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2747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2CE3523-246A-DC32-27CE-5909226E3F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628C623-D031-6088-E3F7-B780A4E48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48BC88-E905-D87B-22D3-D0D99B5C9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5F549646-1BFF-4C06-B6DB-403798159E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478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DBF8FBA-BE55-ABAA-DBC0-B4674D12E6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4E9F11A-FC81-74B6-F07F-08F2814A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9D956A5-27C0-7095-7569-390ECB1CB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805902BC-56AF-46C0-8292-F789C53E25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2064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869BCE2-F3D1-22E6-6209-61397EECCA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87FB117-78B2-8CCC-46BB-C0DBF52C6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01FD203-D072-FFB8-7BF7-440837264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EBEAB728-A3EE-4071-A936-C1F12C5020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8627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2.png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 /><Relationship Id="rId3" Type="http://schemas.openxmlformats.org/officeDocument/2006/relationships/slideLayout" Target="../slideLayouts/slideLayout14.xml" /><Relationship Id="rId7" Type="http://schemas.openxmlformats.org/officeDocument/2006/relationships/slideLayout" Target="../slideLayouts/slideLayout18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1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22.xml" /><Relationship Id="rId5" Type="http://schemas.openxmlformats.org/officeDocument/2006/relationships/slideLayout" Target="../slideLayouts/slideLayout16.xml" /><Relationship Id="rId10" Type="http://schemas.openxmlformats.org/officeDocument/2006/relationships/slideLayout" Target="../slideLayouts/slideLayout21.xml" /><Relationship Id="rId4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20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>
            <a:extLst>
              <a:ext uri="{FF2B5EF4-FFF2-40B4-BE49-F238E27FC236}">
                <a16:creationId xmlns:a16="http://schemas.microsoft.com/office/drawing/2014/main" id="{D2424B65-D04F-3D81-6370-F9CB1E427A5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4"/>
            <a:endParaRPr lang="en-US" altLang="en-US"/>
          </a:p>
        </p:txBody>
      </p:sp>
      <p:pic>
        <p:nvPicPr>
          <p:cNvPr id="1027" name="Picture 13" descr="header ppp-11.jpg">
            <a:extLst>
              <a:ext uri="{FF2B5EF4-FFF2-40B4-BE49-F238E27FC236}">
                <a16:creationId xmlns:a16="http://schemas.microsoft.com/office/drawing/2014/main" id="{F6BEAEC2-ABF2-6C4F-F34F-83199079F78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864235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5">
            <a:extLst>
              <a:ext uri="{FF2B5EF4-FFF2-40B4-BE49-F238E27FC236}">
                <a16:creationId xmlns:a16="http://schemas.microsoft.com/office/drawing/2014/main" id="{4A9D4B7C-8FAD-99B9-E5C8-520FC7DC633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408738"/>
            <a:ext cx="81470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404040"/>
          </a:solidFill>
          <a:latin typeface="Arial Black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404040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404040"/>
          </a:solidFill>
          <a:latin typeface="Arial Black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B3645407-DCBD-7386-C40C-4407053237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0DAA0984-542C-3F42-45CE-D9B156CB4F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148A8-2F1B-C0FA-975F-6486858B96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ED49C-855D-98D3-BE9E-009AAC9D7C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CB0FE-4E22-495E-FE9C-EFFBBE977B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A0A12A0-6694-43CE-A747-C34F55F899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B5271482-005B-176D-75BC-43E20549011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1461323"/>
            <a:ext cx="7772400" cy="20621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en-US" dirty="0">
                <a:solidFill>
                  <a:srgbClr val="404040"/>
                </a:solidFill>
              </a:rPr>
              <a:t>Uredba (EU)</a:t>
            </a:r>
            <a:r>
              <a:rPr lang="en-GB" altLang="en-US" dirty="0">
                <a:solidFill>
                  <a:srgbClr val="404040"/>
                </a:solidFill>
              </a:rPr>
              <a:t> 2019/1009 </a:t>
            </a:r>
            <a:r>
              <a:rPr lang="sl-SI" altLang="en-US" dirty="0">
                <a:solidFill>
                  <a:srgbClr val="404040"/>
                </a:solidFill>
              </a:rPr>
              <a:t>o </a:t>
            </a:r>
            <a:r>
              <a:rPr lang="sl-SI" altLang="en-US" dirty="0" err="1">
                <a:solidFill>
                  <a:srgbClr val="404040"/>
                </a:solidFill>
              </a:rPr>
              <a:t>proizvodima</a:t>
            </a:r>
            <a:r>
              <a:rPr lang="sl-SI" altLang="en-US" dirty="0">
                <a:solidFill>
                  <a:srgbClr val="404040"/>
                </a:solidFill>
              </a:rPr>
              <a:t> za </a:t>
            </a:r>
            <a:r>
              <a:rPr lang="sl-SI" altLang="en-US" dirty="0" err="1">
                <a:solidFill>
                  <a:srgbClr val="404040"/>
                </a:solidFill>
              </a:rPr>
              <a:t>đubrenje</a:t>
            </a:r>
            <a:br>
              <a:rPr lang="sl-SI" altLang="en-US" dirty="0">
                <a:solidFill>
                  <a:srgbClr val="404040"/>
                </a:solidFill>
              </a:rPr>
            </a:br>
            <a:r>
              <a:rPr lang="sl-SI" altLang="en-US" i="1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Fertilising</a:t>
            </a:r>
            <a:r>
              <a:rPr lang="sl-SI" altLang="en-US" i="1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i="1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Products</a:t>
            </a:r>
            <a:r>
              <a:rPr lang="sl-SI" altLang="en-US" i="1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i="1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Regulation</a:t>
            </a:r>
            <a:br>
              <a:rPr lang="sl-SI" altLang="en-US" i="1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altLang="en-US" i="1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(EU) 2019/1009 </a:t>
            </a:r>
            <a:br>
              <a:rPr lang="en-GB" altLang="en-US" dirty="0">
                <a:solidFill>
                  <a:srgbClr val="404040"/>
                </a:solidFill>
              </a:rPr>
            </a:br>
            <a:endParaRPr lang="en-GB" altLang="en-US" dirty="0">
              <a:solidFill>
                <a:srgbClr val="404040"/>
              </a:solidFill>
            </a:endParaRPr>
          </a:p>
        </p:txBody>
      </p:sp>
      <p:sp>
        <p:nvSpPr>
          <p:cNvPr id="3" name="PoljeZBesedilom 2">
            <a:extLst>
              <a:ext uri="{FF2B5EF4-FFF2-40B4-BE49-F238E27FC236}">
                <a16:creationId xmlns:a16="http://schemas.microsoft.com/office/drawing/2014/main" id="{3947B80F-9105-B6A3-2AAE-4058E2BA56C3}"/>
              </a:ext>
            </a:extLst>
          </p:cNvPr>
          <p:cNvSpPr txBox="1"/>
          <p:nvPr/>
        </p:nvSpPr>
        <p:spPr>
          <a:xfrm>
            <a:off x="1763712" y="3921125"/>
            <a:ext cx="5616575" cy="20621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sr-Latn-RS" altLang="en-US" sz="3200" dirty="0">
              <a:solidFill>
                <a:srgbClr val="404040"/>
              </a:solidFill>
              <a:ea typeface="+mj-ea"/>
            </a:endParaRPr>
          </a:p>
          <a:p>
            <a:pPr>
              <a:defRPr/>
            </a:pPr>
            <a:r>
              <a:rPr lang="sl-SI" altLang="en-US" sz="3200" dirty="0">
                <a:solidFill>
                  <a:srgbClr val="404040"/>
                </a:solidFill>
                <a:ea typeface="+mj-ea"/>
              </a:rPr>
              <a:t>Jože</a:t>
            </a:r>
            <a:r>
              <a:rPr lang="sr-Latn-RS" altLang="en-US" sz="3200" dirty="0">
                <a:solidFill>
                  <a:srgbClr val="404040"/>
                </a:solidFill>
                <a:ea typeface="+mj-ea"/>
              </a:rPr>
              <a:t> </a:t>
            </a:r>
            <a:r>
              <a:rPr lang="sl-SI" altLang="en-US" sz="3200" dirty="0">
                <a:solidFill>
                  <a:srgbClr val="404040"/>
                </a:solidFill>
                <a:ea typeface="+mj-ea"/>
              </a:rPr>
              <a:t>Ileršič,</a:t>
            </a:r>
            <a:r>
              <a:rPr lang="sr-Latn-RS" altLang="en-US" sz="3200" dirty="0">
                <a:solidFill>
                  <a:srgbClr val="404040"/>
                </a:solidFill>
                <a:ea typeface="+mj-ea"/>
              </a:rPr>
              <a:t> </a:t>
            </a:r>
            <a:r>
              <a:rPr lang="sl-SI" altLang="en-US" sz="3200" dirty="0">
                <a:solidFill>
                  <a:srgbClr val="404040"/>
                </a:solidFill>
                <a:ea typeface="+mj-ea"/>
              </a:rPr>
              <a:t>SNKE</a:t>
            </a:r>
            <a:r>
              <a:rPr lang="sr-Latn-RS" altLang="en-US" sz="3200" dirty="0">
                <a:solidFill>
                  <a:srgbClr val="404040"/>
                </a:solidFill>
                <a:ea typeface="+mj-ea"/>
              </a:rPr>
              <a:t>, </a:t>
            </a:r>
            <a:r>
              <a:rPr lang="sl-SI" altLang="en-US" sz="3200">
                <a:solidFill>
                  <a:srgbClr val="404040"/>
                </a:solidFill>
                <a:ea typeface="+mj-ea"/>
              </a:rPr>
              <a:t>PLAC</a:t>
            </a:r>
            <a:r>
              <a:rPr lang="sr-Latn-RS" altLang="en-US" sz="3200">
                <a:solidFill>
                  <a:srgbClr val="404040"/>
                </a:solidFill>
                <a:ea typeface="+mj-ea"/>
              </a:rPr>
              <a:t> </a:t>
            </a:r>
            <a:r>
              <a:rPr lang="sl-SI" altLang="en-US" sz="3200">
                <a:solidFill>
                  <a:srgbClr val="404040"/>
                </a:solidFill>
                <a:ea typeface="+mj-ea"/>
              </a:rPr>
              <a:t>III</a:t>
            </a:r>
            <a:endParaRPr lang="sr-Latn-RS" altLang="en-US" sz="3200">
              <a:solidFill>
                <a:srgbClr val="404040"/>
              </a:solidFill>
              <a:ea typeface="+mj-ea"/>
            </a:endParaRPr>
          </a:p>
          <a:p>
            <a:pPr>
              <a:defRPr/>
            </a:pPr>
            <a:endParaRPr lang="sr-Latn-RS" altLang="en-US" sz="3200" dirty="0">
              <a:solidFill>
                <a:srgbClr val="404040"/>
              </a:solidFill>
              <a:ea typeface="+mj-ea"/>
            </a:endParaRPr>
          </a:p>
          <a:p>
            <a:pPr>
              <a:defRPr/>
            </a:pPr>
            <a:r>
              <a:rPr lang="sr-Latn-RS" altLang="en-US" sz="3200" dirty="0">
                <a:solidFill>
                  <a:srgbClr val="404040"/>
                </a:solidFill>
                <a:ea typeface="+mj-ea"/>
              </a:rPr>
              <a:t>  </a:t>
            </a:r>
            <a:r>
              <a:rPr lang="sl-SI" altLang="en-US" sz="3200" dirty="0">
                <a:solidFill>
                  <a:srgbClr val="404040"/>
                </a:solidFill>
                <a:ea typeface="+mj-ea"/>
              </a:rPr>
              <a:t>Beograd</a:t>
            </a:r>
            <a:r>
              <a:rPr lang="sr-Latn-RS" altLang="en-US" sz="3200" dirty="0">
                <a:solidFill>
                  <a:srgbClr val="404040"/>
                </a:solidFill>
                <a:ea typeface="+mj-ea"/>
              </a:rPr>
              <a:t>, </a:t>
            </a:r>
            <a:r>
              <a:rPr lang="sl-SI" altLang="en-US" sz="3200" dirty="0">
                <a:solidFill>
                  <a:srgbClr val="404040"/>
                </a:solidFill>
                <a:ea typeface="+mj-ea"/>
              </a:rPr>
              <a:t>12. </a:t>
            </a:r>
            <a:r>
              <a:rPr lang="sl-SI" altLang="en-US" sz="3200" dirty="0" err="1">
                <a:solidFill>
                  <a:srgbClr val="404040"/>
                </a:solidFill>
                <a:ea typeface="+mj-ea"/>
              </a:rPr>
              <a:t>oktobar</a:t>
            </a:r>
            <a:r>
              <a:rPr lang="sl-SI" altLang="en-US" sz="3200" dirty="0">
                <a:solidFill>
                  <a:srgbClr val="404040"/>
                </a:solidFill>
                <a:ea typeface="+mj-ea"/>
              </a:rPr>
              <a:t> 2023</a:t>
            </a:r>
            <a:r>
              <a:rPr lang="sr-Latn-RS" altLang="en-US" sz="3200" dirty="0">
                <a:solidFill>
                  <a:srgbClr val="404040"/>
                </a:solidFill>
                <a:ea typeface="+mj-ea"/>
              </a:rPr>
              <a:t>.</a:t>
            </a:r>
            <a:endParaRPr lang="sl-SI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2F34D2D7-61F6-BBDB-FA43-77316CC725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98070"/>
            <a:ext cx="8229600" cy="70212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en-US" dirty="0"/>
              <a:t>Kategorija </a:t>
            </a:r>
            <a:r>
              <a:rPr lang="sl-SI" altLang="en-US" dirty="0" err="1"/>
              <a:t>sastavnih</a:t>
            </a:r>
            <a:r>
              <a:rPr lang="sl-SI" altLang="en-US" dirty="0"/>
              <a:t> </a:t>
            </a:r>
            <a:r>
              <a:rPr lang="sl-SI" altLang="en-US" dirty="0" err="1"/>
              <a:t>materijala</a:t>
            </a:r>
            <a:r>
              <a:rPr lang="sl-SI" altLang="en-US" dirty="0"/>
              <a:t> (CMC) </a:t>
            </a:r>
            <a:endParaRPr lang="en-GB" altLang="en-US" dirty="0"/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54044EB7-1730-3A7F-B8EA-EE482F0D1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EU proizvod za </a:t>
            </a:r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đubrenje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može </a:t>
            </a:r>
            <a:r>
              <a:rPr lang="en-GB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sastojati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isključivo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sastavnih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materijala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su u skladu </a:t>
            </a:r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zahtevima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jedan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ili više CMC navedenih u </a:t>
            </a:r>
            <a:r>
              <a:rPr lang="sl-SI" altLang="sl-SI" sz="2800" b="1" dirty="0">
                <a:latin typeface="Arial" panose="020B0604020202020204" pitchFamily="34" charset="0"/>
                <a:cs typeface="Arial" panose="020B0604020202020204" pitchFamily="34" charset="0"/>
              </a:rPr>
              <a:t>Aneksu II.</a:t>
            </a:r>
          </a:p>
          <a:p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Sastavni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materijali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ulazni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materijali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koriste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njihovu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proizvodnju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ne </a:t>
            </a:r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smeju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sadržati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nijednu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supstanci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koje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su navedene maksimalne </a:t>
            </a:r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granične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vrednosti u Aneksu I u </a:t>
            </a:r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takvim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količinama da </a:t>
            </a:r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ugroze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usklađenost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proizvoda za </a:t>
            </a:r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đubrenje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primenjivim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zahtevima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iz tog Aneksa.</a:t>
            </a:r>
            <a:endParaRPr lang="en-GB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49DB0726-28C3-94D6-7B19-0185E0A205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93271" y="908958"/>
            <a:ext cx="8229600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en-US" dirty="0"/>
              <a:t>Kategorija </a:t>
            </a:r>
            <a:r>
              <a:rPr lang="sl-SI" altLang="en-US" dirty="0" err="1"/>
              <a:t>sastavnih</a:t>
            </a:r>
            <a:r>
              <a:rPr lang="sl-SI" altLang="en-US" dirty="0"/>
              <a:t> </a:t>
            </a:r>
            <a:r>
              <a:rPr lang="sl-SI" altLang="en-US" dirty="0" err="1"/>
              <a:t>materijala</a:t>
            </a:r>
            <a:r>
              <a:rPr lang="sl-SI" altLang="en-US" dirty="0"/>
              <a:t> (CMC) </a:t>
            </a:r>
            <a:endParaRPr lang="en-GB" altLang="en-US" dirty="0"/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BB248FF7-444F-1418-FA9B-1AB14DCF0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r>
              <a:rPr lang="en-GB" altLang="en-US" sz="2800">
                <a:latin typeface="Arial" panose="020B0604020202020204" pitchFamily="34" charset="0"/>
                <a:cs typeface="Arial" panose="020B0604020202020204" pitchFamily="34" charset="0"/>
              </a:rPr>
              <a:t>CMC 1: Supstance i smeše prvobitnog materijala</a:t>
            </a:r>
          </a:p>
          <a:p>
            <a:r>
              <a:rPr lang="en-GB" altLang="en-US" sz="2800">
                <a:latin typeface="Arial" panose="020B0604020202020204" pitchFamily="34" charset="0"/>
                <a:cs typeface="Arial" panose="020B0604020202020204" pitchFamily="34" charset="0"/>
              </a:rPr>
              <a:t>CMC 2: Biljke, delovi biljaka ili biljni ekstrakti</a:t>
            </a:r>
          </a:p>
          <a:p>
            <a:r>
              <a:rPr lang="en-GB" altLang="en-US" sz="2800">
                <a:latin typeface="Arial" panose="020B0604020202020204" pitchFamily="34" charset="0"/>
                <a:cs typeface="Arial" panose="020B0604020202020204" pitchFamily="34" charset="0"/>
              </a:rPr>
              <a:t>CMC 3: Kompost</a:t>
            </a:r>
          </a:p>
          <a:p>
            <a:r>
              <a:rPr lang="en-GB" altLang="en-US" sz="2800">
                <a:latin typeface="Arial" panose="020B0604020202020204" pitchFamily="34" charset="0"/>
                <a:cs typeface="Arial" panose="020B0604020202020204" pitchFamily="34" charset="0"/>
              </a:rPr>
              <a:t>CMC 4: </a:t>
            </a:r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altLang="en-US" sz="2800">
                <a:latin typeface="Arial" panose="020B0604020202020204" pitchFamily="34" charset="0"/>
                <a:cs typeface="Arial" panose="020B0604020202020204" pitchFamily="34" charset="0"/>
              </a:rPr>
              <a:t>igestat svežeg useva (digestat energetskih useva)</a:t>
            </a:r>
          </a:p>
          <a:p>
            <a:r>
              <a:rPr lang="en-GB" altLang="en-US" sz="2800">
                <a:latin typeface="Arial" panose="020B0604020202020204" pitchFamily="34" charset="0"/>
                <a:cs typeface="Arial" panose="020B0604020202020204" pitchFamily="34" charset="0"/>
              </a:rPr>
              <a:t>CMC 5: Digestat osim digestata svežeg useva</a:t>
            </a:r>
          </a:p>
          <a:p>
            <a:r>
              <a:rPr lang="en-GB" altLang="en-US" sz="2800">
                <a:latin typeface="Arial" panose="020B0604020202020204" pitchFamily="34" charset="0"/>
                <a:cs typeface="Arial" panose="020B0604020202020204" pitchFamily="34" charset="0"/>
              </a:rPr>
              <a:t>CMC 6: Nusproizvodi prehrambene industrije</a:t>
            </a:r>
          </a:p>
          <a:p>
            <a:r>
              <a:rPr lang="en-GB" altLang="en-US" sz="2800">
                <a:latin typeface="Arial" panose="020B0604020202020204" pitchFamily="34" charset="0"/>
                <a:cs typeface="Arial" panose="020B0604020202020204" pitchFamily="34" charset="0"/>
              </a:rPr>
              <a:t>CMC 7: Mikroorganizmi</a:t>
            </a:r>
            <a:endParaRPr lang="sl-SI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800">
                <a:latin typeface="Arial" panose="020B0604020202020204" pitchFamily="34" charset="0"/>
                <a:cs typeface="Arial" panose="020B0604020202020204" pitchFamily="34" charset="0"/>
              </a:rPr>
              <a:t>CMC 8: Hranljivi polimeri</a:t>
            </a:r>
          </a:p>
          <a:p>
            <a:endParaRPr lang="en-GB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5819E892-0EC9-CC76-2760-F8A7B7D45D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4629" y="927101"/>
            <a:ext cx="8229600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en-US" dirty="0"/>
              <a:t>Kategorija </a:t>
            </a:r>
            <a:r>
              <a:rPr lang="sl-SI" altLang="en-US" dirty="0" err="1"/>
              <a:t>sastavnih</a:t>
            </a:r>
            <a:r>
              <a:rPr lang="sl-SI" altLang="en-US" dirty="0"/>
              <a:t> </a:t>
            </a:r>
            <a:r>
              <a:rPr lang="sl-SI" altLang="en-US" dirty="0" err="1"/>
              <a:t>materijala</a:t>
            </a:r>
            <a:r>
              <a:rPr lang="sl-SI" altLang="en-US" dirty="0"/>
              <a:t> (CMC) </a:t>
            </a:r>
            <a:endParaRPr lang="en-GB" altLang="en-US" dirty="0"/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C67E4301-A1E3-CC6C-314C-2DD4E5658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r>
              <a:rPr lang="en-GB" altLang="en-US" sz="2800">
                <a:latin typeface="Arial" panose="020B0604020202020204" pitchFamily="34" charset="0"/>
                <a:cs typeface="Arial" panose="020B0604020202020204" pitchFamily="34" charset="0"/>
              </a:rPr>
              <a:t>CMC 9: Polimeri osim hranljivih polimera</a:t>
            </a:r>
            <a:endParaRPr lang="sl-SI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800">
                <a:latin typeface="Arial" panose="020B0604020202020204" pitchFamily="34" charset="0"/>
                <a:cs typeface="Arial" panose="020B0604020202020204" pitchFamily="34" charset="0"/>
              </a:rPr>
              <a:t>CMC 10: </a:t>
            </a:r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Dobijeni</a:t>
            </a:r>
            <a:r>
              <a:rPr lang="en-GB" altLang="en-US" sz="2800">
                <a:latin typeface="Arial" panose="020B0604020202020204" pitchFamily="34" charset="0"/>
                <a:cs typeface="Arial" panose="020B0604020202020204" pitchFamily="34" charset="0"/>
              </a:rPr>
              <a:t> proizvodi u smislu Uredbe (EZ) br. 1069/2009 (proizvodi dobijeni od ABP)</a:t>
            </a:r>
          </a:p>
          <a:p>
            <a:r>
              <a:rPr lang="en-GB" altLang="en-US" sz="2800">
                <a:latin typeface="Arial" panose="020B0604020202020204" pitchFamily="34" charset="0"/>
                <a:cs typeface="Arial" panose="020B0604020202020204" pitchFamily="34" charset="0"/>
              </a:rPr>
              <a:t>CMC 11: Nusproizvodi u smislu Direktive 2008/98/EC (otpadni nusproizvodi)</a:t>
            </a:r>
          </a:p>
          <a:p>
            <a:r>
              <a:rPr lang="en-GB" altLang="en-US" sz="2800">
                <a:latin typeface="Arial" panose="020B0604020202020204" pitchFamily="34" charset="0"/>
                <a:cs typeface="Arial" panose="020B0604020202020204" pitchFamily="34" charset="0"/>
              </a:rPr>
              <a:t>CMC 12: Precipitirane fosfatne soli i derivati</a:t>
            </a:r>
          </a:p>
          <a:p>
            <a:r>
              <a:rPr lang="en-GB" altLang="en-US" sz="2800">
                <a:latin typeface="Arial" panose="020B0604020202020204" pitchFamily="34" charset="0"/>
                <a:cs typeface="Arial" panose="020B0604020202020204" pitchFamily="34" charset="0"/>
              </a:rPr>
              <a:t>CMC 13: Termički oksidacioni materijali i derivati</a:t>
            </a:r>
          </a:p>
          <a:p>
            <a:r>
              <a:rPr lang="en-GB" altLang="en-US" sz="2800">
                <a:latin typeface="Arial" panose="020B0604020202020204" pitchFamily="34" charset="0"/>
                <a:cs typeface="Arial" panose="020B0604020202020204" pitchFamily="34" charset="0"/>
              </a:rPr>
              <a:t>CMC 14: Materijali iz pirolize i gasifikacije</a:t>
            </a:r>
          </a:p>
          <a:p>
            <a:r>
              <a:rPr lang="en-GB" altLang="en-US" sz="2800">
                <a:latin typeface="Arial" panose="020B0604020202020204" pitchFamily="34" charset="0"/>
                <a:cs typeface="Arial" panose="020B0604020202020204" pitchFamily="34" charset="0"/>
              </a:rPr>
              <a:t>CMC 15: Obnovljeni materijali visoke čistoće</a:t>
            </a:r>
          </a:p>
          <a:p>
            <a:endParaRPr lang="en-GB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11FFD188-3D81-546D-BEB7-50D18375CE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72886"/>
            <a:ext cx="8229600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en-US"/>
              <a:t>Kategorija sastavnih materijala (CMC) </a:t>
            </a:r>
            <a:endParaRPr lang="en-GB" altLang="en-US"/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10DEF61D-B841-217F-BA79-9C5CEC111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vi </a:t>
            </a:r>
            <a:r>
              <a:rPr lang="en-GB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sastavni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materijali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proizvoda </a:t>
            </a:r>
            <a:r>
              <a:rPr lang="en-GB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moraju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biti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pokriveni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CMC-om</a:t>
            </a:r>
            <a:endParaRPr lang="sl-SI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Proizvod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GB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sastoji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GB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najmanje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jednog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CMC-a </a:t>
            </a:r>
            <a:r>
              <a:rPr lang="en-GB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usklađen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GB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relevantnim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zahtevima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-REACH</a:t>
            </a:r>
            <a:endParaRPr lang="sl-SI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Kriterijumi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kraj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otpada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l-SI" alt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End of Waste Criteria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Regulacija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nusproizvodima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životinja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l-SI" alt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ABP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Jedan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PFC </a:t>
            </a:r>
            <a:r>
              <a:rPr lang="en-GB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može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sadržati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više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GB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jednog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CMC</a:t>
            </a:r>
            <a:endParaRPr lang="sl-SI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Ne </a:t>
            </a:r>
            <a:r>
              <a:rPr lang="en-GB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očekuje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se da </a:t>
            </a:r>
            <a:r>
              <a:rPr lang="en-GB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će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CMC </a:t>
            </a:r>
            <a:r>
              <a:rPr lang="en-GB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reagovati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namerno</a:t>
            </a:r>
            <a:endParaRPr lang="sl-SI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Komisija radi na dodatnim kategorijama</a:t>
            </a:r>
            <a:endParaRPr lang="en-GB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FD352E4B-55DE-B229-C592-84D1514756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en-US">
                <a:solidFill>
                  <a:schemeClr val="tx1"/>
                </a:solidFill>
              </a:rPr>
              <a:t>Obaveze </a:t>
            </a:r>
            <a:r>
              <a:rPr lang="en-GB" altLang="en-US">
                <a:solidFill>
                  <a:schemeClr val="tx1"/>
                </a:solidFill>
              </a:rPr>
              <a:t>privrednih</a:t>
            </a:r>
            <a:r>
              <a:rPr lang="sl-SI" altLang="en-US">
                <a:solidFill>
                  <a:schemeClr val="tx1"/>
                </a:solidFill>
              </a:rPr>
              <a:t> subjekata</a:t>
            </a:r>
            <a:br>
              <a:rPr lang="sl-SI" altLang="en-US">
                <a:solidFill>
                  <a:schemeClr val="tx1"/>
                </a:solidFill>
              </a:rPr>
            </a:br>
            <a:r>
              <a:rPr lang="sl-SI" altLang="en-US"/>
              <a:t>Proizvođači</a:t>
            </a:r>
            <a:endParaRPr lang="en-GB" altLang="en-US"/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8E2644D1-2675-C54A-ECB6-3DAF700CF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Prilikom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stavljanja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EU proizvoda za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đubrenje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tržište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alt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proizvođači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mora</a:t>
            </a:r>
            <a:r>
              <a:rPr lang="en-GB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ju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osigurati da su </a:t>
            </a:r>
            <a:r>
              <a:rPr lang="en-GB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dizajnirani</a:t>
            </a:r>
            <a:r>
              <a:rPr lang="sl-SI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proizvedeni 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 skladu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zahtevima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navedenim u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Aneksima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II.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Pre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stavljanja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proizvoda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đubrenje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tržište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proizvođači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moraju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sastaviti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tehničku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dokumentaciju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sprovesti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odgovarajući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postupak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ocenjivanja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usaglašenosti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osigurati da se to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sprovede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643E74AA-BF42-F9CB-57E7-B48DE03685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6386"/>
            <a:ext cx="8229600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en-US"/>
              <a:t>Obaveze </a:t>
            </a:r>
            <a:r>
              <a:rPr lang="en-GB" altLang="en-US">
                <a:solidFill>
                  <a:schemeClr val="tx1"/>
                </a:solidFill>
              </a:rPr>
              <a:t>privrednih</a:t>
            </a:r>
            <a:r>
              <a:rPr lang="sl-SI" altLang="en-US">
                <a:solidFill>
                  <a:schemeClr val="tx1"/>
                </a:solidFill>
              </a:rPr>
              <a:t> subjekata</a:t>
            </a:r>
            <a:br>
              <a:rPr lang="sl-SI" altLang="en-US">
                <a:solidFill>
                  <a:schemeClr val="tx1"/>
                </a:solidFill>
              </a:rPr>
            </a:br>
            <a:r>
              <a:rPr lang="sl-SI" altLang="en-US">
                <a:solidFill>
                  <a:schemeClr val="tx1"/>
                </a:solidFill>
              </a:rPr>
              <a:t>Proizvođači</a:t>
            </a: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4E69C2C1-FE9A-DB36-B579-BD8485057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700" y="2162629"/>
            <a:ext cx="8229600" cy="47815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Kada je tim postupkom ocenjivanja usaglašenosti dokazana usklađenost proizvoda za đubrenje EU sa primenljivim zahtevima utvrđenim u Uredbi, proizvođači će sastaviti </a:t>
            </a:r>
            <a:r>
              <a:rPr lang="sl-SI" altLang="en-US" sz="2800" b="1">
                <a:latin typeface="Arial" panose="020B0604020202020204" pitchFamily="34" charset="0"/>
                <a:cs typeface="Arial" panose="020B0604020202020204" pitchFamily="34" charset="0"/>
              </a:rPr>
              <a:t>EU deklaraciju o usaglašenosti</a:t>
            </a:r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sl-SI" altLang="en-US" sz="2800" b="1">
                <a:latin typeface="Arial" panose="020B0604020202020204" pitchFamily="34" charset="0"/>
                <a:cs typeface="Arial" panose="020B0604020202020204" pitchFamily="34" charset="0"/>
              </a:rPr>
              <a:t>staviti CE oznaku</a:t>
            </a:r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2912A121-153D-676A-24DD-4831723FBF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en-US">
                <a:solidFill>
                  <a:schemeClr val="tx1"/>
                </a:solidFill>
              </a:rPr>
              <a:t>Obaveze </a:t>
            </a:r>
            <a:r>
              <a:rPr lang="en-GB" altLang="en-US">
                <a:solidFill>
                  <a:schemeClr val="tx1"/>
                </a:solidFill>
              </a:rPr>
              <a:t>privrednih </a:t>
            </a:r>
            <a:r>
              <a:rPr lang="sl-SI" altLang="en-US">
                <a:solidFill>
                  <a:schemeClr val="tx1"/>
                </a:solidFill>
              </a:rPr>
              <a:t>subjekata</a:t>
            </a:r>
            <a:br>
              <a:rPr lang="sl-SI" altLang="en-US">
                <a:solidFill>
                  <a:schemeClr val="tx1"/>
                </a:solidFill>
              </a:rPr>
            </a:br>
            <a:r>
              <a:rPr lang="sl-SI" altLang="en-US">
                <a:solidFill>
                  <a:schemeClr val="tx1"/>
                </a:solidFill>
              </a:rPr>
              <a:t>Proizvođači</a:t>
            </a: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15730065-7892-D8B0-8BDD-066C4A8DB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Ostale obaveze proizvođača:</a:t>
            </a:r>
          </a:p>
          <a:p>
            <a:pPr marL="0" indent="0"/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Drži tehničku dokumentaciju 5 godina;</a:t>
            </a:r>
          </a:p>
          <a:p>
            <a:pPr marL="0" indent="0"/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Mora obezbediti postupke </a:t>
            </a:r>
            <a:r>
              <a:rPr lang="sl-SI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en-GB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sl-SI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drža</a:t>
            </a:r>
            <a:r>
              <a:rPr lang="en-GB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sl-SI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anje </a:t>
            </a:r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kvaliteta proizvoda;</a:t>
            </a:r>
          </a:p>
          <a:p>
            <a:pPr marL="0" indent="0"/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Identifikacija i etiketiranje proizvoda </a:t>
            </a:r>
            <a:r>
              <a:rPr lang="sl-SI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l-SI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glasno </a:t>
            </a:r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Aneksom III;</a:t>
            </a:r>
          </a:p>
          <a:p>
            <a:pPr marL="0" indent="0"/>
            <a:r>
              <a:rPr lang="sl-SI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  <a:r>
              <a:rPr lang="sl-SI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duzima korektivne mere ako proizvod nije s</a:t>
            </a:r>
            <a:r>
              <a:rPr lang="en-GB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l-SI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glasan propisanim zahtevima;</a:t>
            </a:r>
          </a:p>
          <a:p>
            <a:pPr marL="0" indent="0"/>
            <a:r>
              <a:rPr lang="sl-SI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l-SI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rađuje </a:t>
            </a:r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sa nadležnim službama u otklanjanju nedostataka ili rizika.</a:t>
            </a:r>
          </a:p>
          <a:p>
            <a:pPr marL="0" indent="0"/>
            <a:endParaRPr lang="sl-SI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sl-SI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BAF53BAA-8A6F-363E-BFB8-5090583A4B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99886"/>
            <a:ext cx="8229600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en-US"/>
              <a:t>Obaveze ekonomskih subjekata</a:t>
            </a:r>
            <a:br>
              <a:rPr lang="sl-SI" altLang="en-US"/>
            </a:br>
            <a:endParaRPr lang="en-GB" altLang="en-US"/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6FDCAC4A-A87B-D740-B468-A2240DDFA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Obaveze </a:t>
            </a:r>
            <a:r>
              <a:rPr lang="sl-SI" altLang="en-US"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uvoznika</a:t>
            </a:r>
            <a:r>
              <a:rPr lang="sl-SI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 </a:t>
            </a:r>
            <a:r>
              <a:rPr lang="sl-SI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slične proizvođaču (osim one vezane na proizvodnju), ima odgovornost za proizvod na tržištu EU.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l-SI" altLang="en-US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Glavne obaveze </a:t>
            </a:r>
            <a:r>
              <a:rPr lang="sl-SI" altLang="en-US"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distributera</a:t>
            </a:r>
            <a:r>
              <a:rPr lang="sl-SI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vezane s</a:t>
            </a:r>
            <a:r>
              <a:rPr lang="en-GB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sl-SI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 ispravno etiketiranje, dokumentaciju i s</a:t>
            </a:r>
            <a:r>
              <a:rPr lang="en-GB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l-SI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rađivanje </a:t>
            </a:r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sa službama nadzora.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l-SI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en-US" sz="2800" b="1">
                <a:latin typeface="Arial" panose="020B0604020202020204" pitchFamily="34" charset="0"/>
                <a:cs typeface="Arial" panose="020B0604020202020204" pitchFamily="34" charset="0"/>
              </a:rPr>
              <a:t>Ovlašćeni zastupnik </a:t>
            </a:r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obavlja zadatke navedene u ovlašćenju koje mu je dao proizvođač. </a:t>
            </a:r>
          </a:p>
          <a:p>
            <a:pPr marL="0" indent="0"/>
            <a:endParaRPr lang="sl-SI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646E281F-E89C-9667-C631-DB5C6D826C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9557" y="881743"/>
            <a:ext cx="8229600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en-US"/>
              <a:t>Ocenjivanje usaglašenosti </a:t>
            </a:r>
            <a:endParaRPr lang="en-GB" altLang="en-US"/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781CB2FD-F63A-F881-916D-B26A7F629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Uredba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prati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novi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zakonodavni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pristup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/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ocenjivanje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usaglašenosti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treba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uraditi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sledec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́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jedan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modula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postavljenih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Aneksu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IV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/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nekim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modulima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tela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ocenjivanje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usaglašenosti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l-SI" alt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conformity</a:t>
            </a:r>
            <a:r>
              <a:rPr lang="sl-SI" alt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  <a:r>
              <a:rPr lang="sl-SI" alt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bodies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moraju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imaju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ulogu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/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Trenutno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 EU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14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prijavljenih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tela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ocenjivanje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usaglašenosti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područje</a:t>
            </a:r>
            <a:r>
              <a:rPr lang="sl-SI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proizvoda</a:t>
            </a:r>
            <a:r>
              <a:rPr lang="sl-SI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US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đubr</a:t>
            </a:r>
            <a:r>
              <a:rPr lang="sl-SI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enje</a:t>
            </a: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NANDO </a:t>
            </a:r>
            <a:r>
              <a:rPr lang="en-US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bazi</a:t>
            </a: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podataka</a:t>
            </a:r>
            <a:r>
              <a:rPr lang="sl-SI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17179982-A9D0-0C41-6BA3-13A4ABF7C4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18028"/>
            <a:ext cx="8229600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en-US"/>
              <a:t>Tela za ocenjivanje usaglašenosti </a:t>
            </a:r>
            <a:endParaRPr lang="en-GB" altLang="en-US"/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2A6F050D-C025-359C-320A-AEB81B056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Uredba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opisuje postupak za imenovanje (notifikaciju) tela koja su </a:t>
            </a:r>
            <a:r>
              <a:rPr lang="sl-SI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ovlaš</a:t>
            </a:r>
            <a:r>
              <a:rPr lang="en-GB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ć</a:t>
            </a:r>
            <a:r>
              <a:rPr lang="sl-SI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 za zadatak treće strane za ocenjivanje usaglašenosti.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Ovlaš</a:t>
            </a:r>
            <a:r>
              <a:rPr lang="en-GB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ć</a:t>
            </a:r>
            <a:r>
              <a:rPr lang="sl-SI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enja vodi državni organ (ministarstvo), koji vrši ocenjivanje, notifikaciju </a:t>
            </a:r>
            <a:r>
              <a:rPr lang="en-GB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sl-SI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Evropsku </a:t>
            </a:r>
            <a:r>
              <a:rPr lang="sr-Latn-RS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omisiju i monotiring nad prijavljenim telima.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Telo za ocenjivanje usaglašenosti mora da je akreditovano, nezavisno i poseduje stručne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 tehničke (laboratorije) kapacitete za obavljanje zadataka ocenjivanja.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l-SI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slov 1">
            <a:extLst>
              <a:ext uri="{FF2B5EF4-FFF2-40B4-BE49-F238E27FC236}">
                <a16:creationId xmlns:a16="http://schemas.microsoft.com/office/drawing/2014/main" id="{9C27CE23-112E-4A89-3BAC-689E7EC380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en-US"/>
              <a:t>Sadržaj</a:t>
            </a:r>
          </a:p>
        </p:txBody>
      </p:sp>
      <p:sp>
        <p:nvSpPr>
          <p:cNvPr id="17411" name="Označba mesta vsebine 2">
            <a:extLst>
              <a:ext uri="{FF2B5EF4-FFF2-40B4-BE49-F238E27FC236}">
                <a16:creationId xmlns:a16="http://schemas.microsoft.com/office/drawing/2014/main" id="{189FD6D5-FE59-99E9-FE93-83970A988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Jedinstveno tržište</a:t>
            </a:r>
          </a:p>
          <a:p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Usklađena pravila za proizvode za đubrenje</a:t>
            </a:r>
          </a:p>
          <a:p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Funkcionalna kategorija proizvoda (PFC)</a:t>
            </a:r>
          </a:p>
          <a:p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Kategorija sastavnih materijala (CMC) </a:t>
            </a:r>
          </a:p>
          <a:p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Obaveze ekonomskih subjekata</a:t>
            </a:r>
          </a:p>
          <a:p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Ocenjivanje usaglašenosti </a:t>
            </a:r>
          </a:p>
          <a:p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Tela za ocenjivanje usaglašenosti </a:t>
            </a:r>
          </a:p>
          <a:p>
            <a:r>
              <a:rPr lang="pl-PL" altLang="en-US" sz="2800">
                <a:latin typeface="Arial" panose="020B0604020202020204" pitchFamily="34" charset="0"/>
                <a:cs typeface="Arial" panose="020B0604020202020204" pitchFamily="34" charset="0"/>
              </a:rPr>
              <a:t>EU tržišni nadzor i kontrola uvoza </a:t>
            </a:r>
          </a:p>
          <a:p>
            <a:r>
              <a:rPr lang="pl-PL" altLang="en-US" sz="2800">
                <a:latin typeface="Arial" panose="020B0604020202020204" pitchFamily="34" charset="0"/>
                <a:cs typeface="Arial" panose="020B0604020202020204" pitchFamily="34" charset="0"/>
              </a:rPr>
              <a:t>Amandmani Uredbe o životinjskim nusproizvodima i Uredbe o pesticidima</a:t>
            </a:r>
          </a:p>
          <a:p>
            <a:endParaRPr lang="sl-SI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DE7FEBBB-C2C1-9FBB-FEF4-BC0CC07A24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9257"/>
            <a:ext cx="8229600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en-US"/>
              <a:t>EU tržišni nadzor i kontrola uvoza </a:t>
            </a:r>
            <a:endParaRPr lang="en-GB" altLang="en-US"/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374AF747-795C-101B-8E24-501690DE6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272" y="1455057"/>
            <a:ext cx="8229600" cy="4949371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Tržišni nadzor i kontrola uvoza EU proizvoda za đubrenje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nisu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detal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nije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propisana</a:t>
            </a:r>
            <a:r>
              <a:rPr lang="en-GB" altLang="en-US" sz="280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GB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ć</a:t>
            </a:r>
            <a:r>
              <a:rPr lang="sl-SI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ima re</a:t>
            </a:r>
            <a:r>
              <a:rPr lang="pl-PL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ferenca koja upućuje na drugu Uredbu EU 765/2008 (akreditacija i nadzor nad tržištem proizvoda).</a:t>
            </a:r>
            <a:r>
              <a:rPr lang="en-GB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pl-PL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 za tržišni nadzor radi evaluaciju proizvoda za đubrenje kada ima razloga za uverenje da taj proizvod predstavlja rizik za zdravlje ljudi, životinja ili biljaka, bezbednost ili životnu sredinu​.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l-PL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l-PL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rađivanje sa ekonomskim operaterima</a:t>
            </a:r>
            <a:r>
              <a:rPr lang="pl-PL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nacionalnim telima i E</a:t>
            </a:r>
            <a:r>
              <a:rPr lang="sr-Latn-R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pl-PL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ropskom </a:t>
            </a:r>
            <a:r>
              <a:rPr lang="sr-Latn-R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pl-PL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omisijom.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11F38DB3-79B7-3D5D-3ADD-6001C86B4C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en-US"/>
              <a:t>Amandmani Uredbe o životinjskim nusproizvodima i Uredbe o pesticidima</a:t>
            </a:r>
            <a:endParaRPr lang="en-GB" altLang="en-US"/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5ADBFB82-3FCC-6A8C-DC14-AB6D66F24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Za dobijene proizvode iz životinjskih nusproizvoda za koje se utvrdi „end point“</a:t>
            </a:r>
            <a:r>
              <a:rPr lang="en-GB" altLang="en-US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(krajnja tačka)</a:t>
            </a:r>
            <a:r>
              <a:rPr lang="sl-SI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mogu se stavljati na tržište s</a:t>
            </a:r>
            <a:r>
              <a:rPr lang="en-GB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l-SI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glasno </a:t>
            </a:r>
            <a:r>
              <a:rPr lang="en-GB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 </a:t>
            </a:r>
            <a:r>
              <a:rPr lang="sl-SI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Uredbom o proizvodima za đubrenje. Nema više </a:t>
            </a:r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kontrole po Uredbi 1069/2009 o životinjskim nusproizvodima.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l-SI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Uredba o pesticidima 1107/2009 </a:t>
            </a:r>
            <a:r>
              <a:rPr lang="en-GB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promenjena</a:t>
            </a:r>
            <a:r>
              <a:rPr lang="sl-SI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tako da </a:t>
            </a:r>
            <a:r>
              <a:rPr lang="en-GB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biljni</a:t>
            </a:r>
            <a:r>
              <a:rPr lang="sl-SI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biostimulanti nisu više </a:t>
            </a:r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pesticidi nego se regulišu kao proizvodi za đubrenje.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E398A8D-80C1-7D39-27F3-2F01C1F25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sl-SI" dirty="0"/>
          </a:p>
          <a:p>
            <a:pPr>
              <a:defRPr/>
            </a:pPr>
            <a:endParaRPr lang="sl-SI" dirty="0"/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sl-SI" dirty="0"/>
              <a:t>Hvala na pažnji!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52044231-9BF4-2D9E-8E11-0137F07ABC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en-US"/>
              <a:t>Jedinstveno tržište</a:t>
            </a:r>
            <a:endParaRPr lang="en-GB" altLang="en-US"/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FD7BBDBB-3CB8-F665-A068-586F7D03F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r>
              <a:rPr lang="en-GB" altLang="en-US" sz="2800">
                <a:latin typeface="Arial" panose="020B0604020202020204" pitchFamily="34" charset="0"/>
                <a:cs typeface="Arial" panose="020B0604020202020204" pitchFamily="34" charset="0"/>
              </a:rPr>
              <a:t>Usvajanje Uredbe o proizvodima za đubrenje (FPR) deo Akcije cirkularne ekonomije</a:t>
            </a:r>
            <a:endParaRPr lang="sl-SI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800">
                <a:latin typeface="Arial" panose="020B0604020202020204" pitchFamily="34" charset="0"/>
                <a:cs typeface="Arial" panose="020B0604020202020204" pitchFamily="34" charset="0"/>
              </a:rPr>
              <a:t>Novi zakonodavni okvir</a:t>
            </a:r>
            <a:endParaRPr lang="sl-SI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altLang="sl-SI" sz="2800">
                <a:latin typeface="Arial" panose="020B0604020202020204" pitchFamily="34" charset="0"/>
                <a:cs typeface="Arial" panose="020B0604020202020204" pitchFamily="34" charset="0"/>
              </a:rPr>
              <a:t>Cilj unapređenje unutrašnjeg tržišta i jačanje uslova za plasman širokog spektra proizvoda na tržište EU</a:t>
            </a:r>
          </a:p>
          <a:p>
            <a:r>
              <a:rPr lang="sl-SI" altLang="sl-SI" sz="2800">
                <a:latin typeface="Arial" panose="020B0604020202020204" pitchFamily="34" charset="0"/>
                <a:cs typeface="Arial" panose="020B0604020202020204" pitchFamily="34" charset="0"/>
              </a:rPr>
              <a:t>Unapređenje tržišnog nadzora i podizanje kvaliteta ocenjivanja usaglašenosti (</a:t>
            </a:r>
            <a:r>
              <a:rPr lang="sl-SI" altLang="sl-SI" sz="2800" i="1">
                <a:latin typeface="Arial" panose="020B0604020202020204" pitchFamily="34" charset="0"/>
                <a:cs typeface="Arial" panose="020B0604020202020204" pitchFamily="34" charset="0"/>
              </a:rPr>
              <a:t>conformity assessment</a:t>
            </a:r>
            <a:r>
              <a:rPr lang="sl-SI" altLang="sl-SI" sz="280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r>
              <a:rPr lang="sl-SI" altLang="sl-SI" sz="2800">
                <a:latin typeface="Arial" panose="020B0604020202020204" pitchFamily="34" charset="0"/>
                <a:cs typeface="Arial" panose="020B0604020202020204" pitchFamily="34" charset="0"/>
              </a:rPr>
              <a:t>Upotreba        oznake za proizvode</a:t>
            </a:r>
          </a:p>
          <a:p>
            <a:endParaRPr lang="sl-SI" altLang="sl-SI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436" name="Slika 1">
            <a:extLst>
              <a:ext uri="{FF2B5EF4-FFF2-40B4-BE49-F238E27FC236}">
                <a16:creationId xmlns:a16="http://schemas.microsoft.com/office/drawing/2014/main" id="{C4EE5C76-677C-9FF5-46AA-CDBBFF8C03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5822950"/>
            <a:ext cx="7937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D07CDACC-B2D3-1B45-DB17-64A9C76160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en-US"/>
              <a:t>Uredba (EU) 2019/1009</a:t>
            </a:r>
            <a:br>
              <a:rPr lang="sl-SI" altLang="en-US"/>
            </a:br>
            <a:endParaRPr lang="en-GB" altLang="en-US"/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14341D1C-F281-D87F-C268-FAE1E8AE3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Reguliše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obaveze</a:t>
            </a:r>
            <a:r>
              <a:rPr lang="sl-SI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privrednih</a:t>
            </a:r>
            <a:r>
              <a:rPr lang="sl-SI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subjekata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proizvođača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ovlašćenog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zastupnika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uvoznika i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distributera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Ocenjivanje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usaglašenosti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proizvoda;</a:t>
            </a:r>
          </a:p>
          <a:p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Ovlaš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ć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enje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i nadzor nad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telima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ocenjivanje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usaglašenosti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Nadzor nad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tržištem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kontrola uvoza na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tržište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EU i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zaštitni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postupak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sl-SI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altLang="sl-SI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E82D3669-6BED-5065-3BF1-865492B798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en-US"/>
              <a:t>Usklađena pravila za proizvode za đubrenje</a:t>
            </a:r>
            <a:endParaRPr lang="en-GB" altLang="en-US"/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08457A7B-0C78-9284-F9C4-AB31DE1FC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Usklađena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pravila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važe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stavljanje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promet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proizvoda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đubrenje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oznakom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primena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od 16.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jula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2022)</a:t>
            </a:r>
            <a:endParaRPr lang="sl-SI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oznaka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→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Slobodno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kretanje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robe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jedinstvenom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/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unut</a:t>
            </a:r>
            <a:r>
              <a:rPr lang="en-GB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rašn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jem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tržištu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Unije</a:t>
            </a:r>
          </a:p>
          <a:p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Uredba o proizvodu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ne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reguliše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upotrebe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proizvoda ili način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primene</a:t>
            </a:r>
            <a:endParaRPr lang="sl-SI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Uvodi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usklađena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ograničenja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za toksične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zagađivače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kao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što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su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kadmijum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živa ili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arsen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i patogene organizme.</a:t>
            </a:r>
          </a:p>
          <a:p>
            <a:endParaRPr lang="sl-SI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l-SI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sl-SI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484" name="Slika 1">
            <a:extLst>
              <a:ext uri="{FF2B5EF4-FFF2-40B4-BE49-F238E27FC236}">
                <a16:creationId xmlns:a16="http://schemas.microsoft.com/office/drawing/2014/main" id="{85BBDA23-F640-3586-2264-565732CA8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995613"/>
            <a:ext cx="7937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Slika 2">
            <a:extLst>
              <a:ext uri="{FF2B5EF4-FFF2-40B4-BE49-F238E27FC236}">
                <a16:creationId xmlns:a16="http://schemas.microsoft.com/office/drawing/2014/main" id="{9396FF9A-4BBF-6F66-7232-0A5BF1D22B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046288"/>
            <a:ext cx="792163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FB2E8E3D-8CD5-CC1B-77AF-F72A28C417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en-US"/>
              <a:t>Usklađena pravila za proizvode za đubrenje</a:t>
            </a:r>
            <a:endParaRPr lang="en-GB" altLang="en-US"/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43A77DDD-5040-467A-86CF-48420119D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r>
              <a:rPr lang="en-GB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Proizvođač</a:t>
            </a:r>
            <a:r>
              <a:rPr lang="sl-SI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može da označi </a:t>
            </a:r>
            <a:r>
              <a:rPr lang="sl-SI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proizvod za </a:t>
            </a:r>
            <a:r>
              <a:rPr lang="sl-SI" alt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đubrenje</a:t>
            </a:r>
            <a:r>
              <a:rPr lang="sl-SI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sl-SI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CE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samo ako je u skladu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FPR: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ispunjava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uslove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relevantnu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funkcionalnu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kategoriju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proizvoda (PFC) (</a:t>
            </a:r>
            <a:r>
              <a:rPr lang="sl-SI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Aneks I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sl-SI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ispunjava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uslove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relevantnu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kategoriju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ili kategorije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sastavnih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materijala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(CMC) (</a:t>
            </a:r>
            <a:r>
              <a:rPr lang="sl-SI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Aneks II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je obeležen u skladu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zahtevima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obeležavanje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l-SI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Aneks III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je uspešno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prošao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odgovarajući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postupak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ocenjivanja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usaglašenosti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l-SI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Aneks IV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en-GB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C6F82411-F1EC-1D3A-6460-A7206D8584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16214"/>
            <a:ext cx="8229600" cy="68398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en-US"/>
              <a:t>Funkcionalna kategorija proizvoda (PFC)</a:t>
            </a:r>
            <a:endParaRPr lang="en-GB" altLang="en-US"/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7D65DBFD-6594-807B-0712-83AA7C794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Funkcionalna kategorija proizvoda (PFC) (Aneks I) za </a:t>
            </a:r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đubrenje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mora biti </a:t>
            </a:r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usklađena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zahtevima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barem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jednog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PFC;</a:t>
            </a:r>
          </a:p>
          <a:p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Bezbednost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zagađivači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, patogeni);</a:t>
            </a:r>
          </a:p>
          <a:p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Kvalitet (</a:t>
            </a:r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sadržaj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hranljivih </a:t>
            </a:r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materijala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Etiketiranje;</a:t>
            </a:r>
          </a:p>
          <a:p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EU proizvod za </a:t>
            </a:r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đubrenje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može da ima više od </a:t>
            </a:r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jedne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funkcije;</a:t>
            </a:r>
          </a:p>
          <a:p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Mešavina</a:t>
            </a:r>
            <a:r>
              <a:rPr lang="sl-SI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(PFC 7) napravljena od dve ili više komponenti EU proizvoda za </a:t>
            </a:r>
            <a:r>
              <a:rPr lang="sl-SI" altLang="sl-SI" sz="2800" dirty="0" err="1">
                <a:latin typeface="Arial" panose="020B0604020202020204" pitchFamily="34" charset="0"/>
                <a:cs typeface="Arial" panose="020B0604020202020204" pitchFamily="34" charset="0"/>
              </a:rPr>
              <a:t>đubrenje</a:t>
            </a:r>
            <a:r>
              <a:rPr lang="en-GB" altLang="sl-SI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36A968E8-9AEF-F393-83CD-6705D87B49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47271" y="836386"/>
            <a:ext cx="8229600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en-US" dirty="0"/>
              <a:t>Funkcionalna kategorija proizvoda (PFC)</a:t>
            </a:r>
            <a:endParaRPr lang="en-GB" altLang="en-US" dirty="0"/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DB4D18F7-1B3D-2540-0246-7D2749CA7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PFC1 - Đubrivo (</a:t>
            </a:r>
            <a:r>
              <a:rPr lang="sl-SI" altLang="en-US" sz="2800" i="1">
                <a:latin typeface="Arial" panose="020B0604020202020204" pitchFamily="34" charset="0"/>
                <a:cs typeface="Arial" panose="020B0604020202020204" pitchFamily="34" charset="0"/>
              </a:rPr>
              <a:t>Fertiliser</a:t>
            </a:r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sl-SI" altLang="en-US" sz="2400">
                <a:latin typeface="Arial" panose="020B0604020202020204" pitchFamily="34" charset="0"/>
                <a:cs typeface="Arial" panose="020B0604020202020204" pitchFamily="34" charset="0"/>
              </a:rPr>
              <a:t>(A) Organsko (I) Čvrsto 							(II) Tečno 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en-US" sz="2400">
                <a:latin typeface="Arial" panose="020B0604020202020204" pitchFamily="34" charset="0"/>
                <a:cs typeface="Arial" panose="020B0604020202020204" pitchFamily="34" charset="0"/>
              </a:rPr>
              <a:t>			B) Organsko-neorgansko (I) Čvrsto 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en-US" sz="2400">
                <a:latin typeface="Arial" panose="020B0604020202020204" pitchFamily="34" charset="0"/>
                <a:cs typeface="Arial" panose="020B0604020202020204" pitchFamily="34" charset="0"/>
              </a:rPr>
              <a:t>							(II) Tečno 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en-US" sz="2400">
                <a:latin typeface="Arial" panose="020B0604020202020204" pitchFamily="34" charset="0"/>
                <a:cs typeface="Arial" panose="020B0604020202020204" pitchFamily="34" charset="0"/>
              </a:rPr>
              <a:t>			(C) Neorgansko </a:t>
            </a:r>
            <a:r>
              <a:rPr lang="sl-SI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(I) Makrohraniva 					</a:t>
            </a:r>
            <a:r>
              <a:rPr lang="en-GB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</a:t>
            </a:r>
            <a:r>
              <a:rPr lang="sl-SI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(II) Mikrohraniva</a:t>
            </a:r>
          </a:p>
          <a:p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PFC2 – Krečnjački materijal (</a:t>
            </a:r>
            <a:r>
              <a:rPr lang="sl-SI" altLang="en-US" sz="2800" i="1">
                <a:latin typeface="Arial" panose="020B0604020202020204" pitchFamily="34" charset="0"/>
                <a:cs typeface="Arial" panose="020B0604020202020204" pitchFamily="34" charset="0"/>
              </a:rPr>
              <a:t>Liming material</a:t>
            </a:r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PFC3 – Oplemenjivač zemljišta (</a:t>
            </a:r>
            <a:r>
              <a:rPr lang="sl-SI" altLang="en-US" sz="2800" i="1">
                <a:latin typeface="Arial" panose="020B0604020202020204" pitchFamily="34" charset="0"/>
                <a:cs typeface="Arial" panose="020B0604020202020204" pitchFamily="34" charset="0"/>
              </a:rPr>
              <a:t>Soil improver</a:t>
            </a:r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) 					(</a:t>
            </a:r>
            <a:r>
              <a:rPr lang="sl-SI" altLang="en-US" sz="2400">
                <a:latin typeface="Arial" panose="020B0604020202020204" pitchFamily="34" charset="0"/>
                <a:cs typeface="Arial" panose="020B0604020202020204" pitchFamily="34" charset="0"/>
              </a:rPr>
              <a:t>A) Organic (B) Inorganic </a:t>
            </a:r>
          </a:p>
          <a:p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PFC4 – Uzgojni supstrat (</a:t>
            </a:r>
            <a:r>
              <a:rPr lang="sl-SI" altLang="en-US" sz="2800" i="1">
                <a:latin typeface="Arial" panose="020B0604020202020204" pitchFamily="34" charset="0"/>
                <a:cs typeface="Arial" panose="020B0604020202020204" pitchFamily="34" charset="0"/>
              </a:rPr>
              <a:t>Growing medium</a:t>
            </a:r>
            <a:r>
              <a:rPr lang="sl-SI" altLang="en-US" sz="280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endParaRPr lang="sl-SI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19F2D3E1-4939-FCA4-788E-B909F4CFFA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98070"/>
            <a:ext cx="8229600" cy="70212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en-US"/>
              <a:t>Funkcionalna kategorija proizvoda (PFC)</a:t>
            </a:r>
            <a:endParaRPr lang="en-GB" altLang="en-US"/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1150FB1A-ED1C-292A-6E89-9C868F1F0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PFC5 – Inhibitor </a:t>
            </a:r>
            <a:r>
              <a:rPr lang="sl-SI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(A) </a:t>
            </a:r>
            <a:r>
              <a:rPr lang="sl-SI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Nitrification</a:t>
            </a:r>
            <a:r>
              <a:rPr lang="sl-SI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(B) </a:t>
            </a:r>
            <a:r>
              <a:rPr lang="sl-SI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Denitrification</a:t>
            </a:r>
            <a:r>
              <a:rPr lang="sl-SI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			(C) </a:t>
            </a:r>
            <a:r>
              <a:rPr lang="sl-SI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Urease</a:t>
            </a:r>
            <a:endParaRPr lang="sl-SI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PFC6 –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Biljni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biostimulans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l-SI" alt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Plant</a:t>
            </a:r>
            <a:r>
              <a:rPr lang="sl-SI" alt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Biostimulant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 				</a:t>
            </a:r>
            <a:r>
              <a:rPr lang="sl-SI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(A) </a:t>
            </a:r>
            <a:r>
              <a:rPr lang="sl-SI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Microbial</a:t>
            </a:r>
            <a:r>
              <a:rPr lang="sl-SI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(B) Non-</a:t>
            </a:r>
            <a:r>
              <a:rPr lang="sl-SI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Microbial</a:t>
            </a:r>
            <a:endParaRPr lang="sl-SI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PFC7 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Mešavina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proizvoda za </a:t>
            </a:r>
            <a:r>
              <a:rPr lang="sl-SI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đubrenje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l-SI" alt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Fertilising</a:t>
            </a:r>
            <a:r>
              <a:rPr lang="sl-SI" alt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product</a:t>
            </a:r>
            <a:r>
              <a:rPr lang="sl-SI" alt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alt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blend</a:t>
            </a:r>
            <a:r>
              <a:rPr lang="sl-SI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	</a:t>
            </a:r>
          </a:p>
          <a:p>
            <a:endParaRPr lang="sl-SI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Detaljni i specifični zahtevi za svaku kategoriju i podkategoriju u </a:t>
            </a:r>
            <a:r>
              <a:rPr lang="pl-PL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Aneksu I.</a:t>
            </a:r>
            <a:endParaRPr lang="sl-SI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1435</TotalTime>
  <Words>1374</Words>
  <Application>Microsoft Office PowerPoint</Application>
  <PresentationFormat>On-screen Show (4:3)</PresentationFormat>
  <Paragraphs>128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Custom Design</vt:lpstr>
      <vt:lpstr>Uredba (EU) 2019/1009 o proizvodima za đubrenje Fertilising Products Regulation (EU) 2019/1009  </vt:lpstr>
      <vt:lpstr>Sadržaj</vt:lpstr>
      <vt:lpstr>Jedinstveno tržište</vt:lpstr>
      <vt:lpstr>Uredba (EU) 2019/1009 </vt:lpstr>
      <vt:lpstr>Usklađena pravila za proizvode za đubrenje</vt:lpstr>
      <vt:lpstr>Usklađena pravila za proizvode za đubrenje</vt:lpstr>
      <vt:lpstr>Funkcionalna kategorija proizvoda (PFC)</vt:lpstr>
      <vt:lpstr>Funkcionalna kategorija proizvoda (PFC)</vt:lpstr>
      <vt:lpstr>Funkcionalna kategorija proizvoda (PFC)</vt:lpstr>
      <vt:lpstr>Kategorija sastavnih materijala (CMC) </vt:lpstr>
      <vt:lpstr>Kategorija sastavnih materijala (CMC) </vt:lpstr>
      <vt:lpstr>Kategorija sastavnih materijala (CMC) </vt:lpstr>
      <vt:lpstr>Kategorija sastavnih materijala (CMC) </vt:lpstr>
      <vt:lpstr>Obaveze privrednih subjekata Proizvođači</vt:lpstr>
      <vt:lpstr>Obaveze privrednih subjekata Proizvođači</vt:lpstr>
      <vt:lpstr>Obaveze privrednih subjekata Proizvođači</vt:lpstr>
      <vt:lpstr>Obaveze ekonomskih subjekata </vt:lpstr>
      <vt:lpstr>Ocenjivanje usaglašenosti </vt:lpstr>
      <vt:lpstr>Tela za ocenjivanje usaglašenosti </vt:lpstr>
      <vt:lpstr>EU tržišni nadzor i kontrola uvoza </vt:lpstr>
      <vt:lpstr>Amandmani Uredbe o životinjskim nusproizvodima i Uredbe o pesticidima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AND LEGAL ADVICE CENTRE (PLAC III)</dc:title>
  <dc:creator>Lenovo</dc:creator>
  <cp:lastModifiedBy>Ksenija Jaukovic</cp:lastModifiedBy>
  <cp:revision>64</cp:revision>
  <dcterms:created xsi:type="dcterms:W3CDTF">2019-08-27T22:41:43Z</dcterms:created>
  <dcterms:modified xsi:type="dcterms:W3CDTF">2023-10-09T11:11:17Z</dcterms:modified>
</cp:coreProperties>
</file>