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4"/>
  </p:notesMasterIdLst>
  <p:sldIdLst>
    <p:sldId id="257" r:id="rId2"/>
    <p:sldId id="258" r:id="rId3"/>
    <p:sldId id="262" r:id="rId4"/>
    <p:sldId id="259" r:id="rId5"/>
    <p:sldId id="260" r:id="rId6"/>
    <p:sldId id="281" r:id="rId7"/>
    <p:sldId id="261" r:id="rId8"/>
    <p:sldId id="265" r:id="rId9"/>
    <p:sldId id="268" r:id="rId10"/>
    <p:sldId id="270" r:id="rId11"/>
    <p:sldId id="273" r:id="rId12"/>
    <p:sldId id="274" r:id="rId13"/>
    <p:sldId id="272" r:id="rId14"/>
    <p:sldId id="271" r:id="rId15"/>
    <p:sldId id="269" r:id="rId16"/>
    <p:sldId id="266" r:id="rId17"/>
    <p:sldId id="267" r:id="rId18"/>
    <p:sldId id="263" r:id="rId19"/>
    <p:sldId id="279" r:id="rId20"/>
    <p:sldId id="280" r:id="rId21"/>
    <p:sldId id="278" r:id="rId22"/>
    <p:sldId id="277" r:id="rId2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5D5"/>
    <a:srgbClr val="B0A7BF"/>
    <a:srgbClr val="C0C0C0"/>
    <a:srgbClr val="09BFFF"/>
    <a:srgbClr val="47C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42416-713A-4AD9-8011-C65D8673C6E3}" type="datetimeFigureOut">
              <a:rPr lang="sr-Latn-RS" smtClean="0"/>
              <a:pPr/>
              <a:t>11.4.2019.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71B25-5974-4344-930E-784AA5093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6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D2E06-8A6D-4F99-8DA9-8DD7C5F79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8E380B-B035-4C56-A60C-F35A9DB6D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3B598-12D6-4D42-B38F-B3723384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7C75-7397-4E95-B399-225394E16016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50F8B-3E4E-487E-ABB8-D74D0E75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9B1E3-F2AA-434E-B882-EDA4911F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019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DADE-7AD1-4A63-B5C0-A1EAB438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294E8-A739-41AF-8A82-3FB5B67F0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E99AA-92E5-4BD3-A2E5-22E05F33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2C3-D9B4-4CCB-8593-5EEE26937650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38C8F-43A2-4863-B970-8C1826E0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0E767-250B-40DA-A429-3F29829D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512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A72D0E-B4E3-457E-8D62-C8B8EA71E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66970-D676-4871-9ABE-BEAB2F397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46039-44C0-4AA9-806C-8AE9A876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CB9-E474-4AE2-BD99-A98C6D7D5EAD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29BB5-5C07-4F52-929D-8BB7F68C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9C2CC-0184-4C94-92A4-5CBFF1DD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B2DC-4A09-4C79-8C6C-B8825559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7DE13-DE5F-43C9-A7D6-44448A9CB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A710-BF64-48A4-A37C-3726AD81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7E77-905C-44FE-962E-7F957FB74A21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BC2A1-D07B-42A5-AD5F-C64ADB11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69EBC-0645-45ED-84DD-1CA1AF41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420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49CE-3B14-4929-8964-DE61FC24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729AE-0BCA-42A8-A12A-AE6B2403A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59626-68F7-4929-8D20-30A06114C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17-6B1C-4465-A6AE-245CFCFD2153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98E02-0FBF-4802-84AF-B0586E98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276DC-1E4B-449B-92A4-E738F50D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3902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1EC7-7243-412A-8EE1-4C478F27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A5D84-D9C5-4CDD-97E8-16CF680A3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AFB74-1810-457F-9159-9EEFFB266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7DBC5-EB00-4754-9753-C59EB34E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388-C37C-4671-AA8A-2FDD91F270EE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FC765-8D01-4081-B1AA-A679E389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4A085-C23E-4D4C-875F-C7AB98E4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838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ADF1-17A7-400E-9499-33B58D5E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B4518-C78F-43AC-9864-41C02FB1C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4F13C-223A-439A-A406-94B7D1C9D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50E07-01C7-45E9-8138-9FE48A748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A1404-5512-4AFD-B2B9-8EB47D098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46439-9EDC-4E6F-8D37-F7DDE5F99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45B-C653-43C4-8088-FFB9280943C5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ADB2E-D0A4-4921-B0C9-78EC0F64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56E3AA-362B-493B-8F9E-6547865F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620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735A-0E6B-4BDA-B92F-F03BBA33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BE100-43BA-4ABF-B07C-A374C9D8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1EB2-EA84-4032-A850-213522A0750B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AE8A-6C62-485A-B00B-6A89DE5D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163F5-3F20-45BB-A008-8259FCDE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5532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0D15A-C211-461E-89AC-349E6A73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495-624F-4C0F-BC29-50957BECD9C2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D0DD0-BC4D-476E-8C69-73729E28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02DBB-7377-4C77-A901-BD1DF4FF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264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5F6A1-B317-4B99-BA33-D797EED24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595A4-7B0C-4131-856C-F42B9B9A0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36E86-12C2-4C3C-A9BF-2BB9F6BE8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4FD83-C961-4C0B-BE1F-73555AEB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1055-6EDC-498F-B233-4F3460D6CFEB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8DD7F-C037-4A00-B2DA-331D75E6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0CEE2-C45F-4690-A2CB-6EC34952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275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D26A-03C8-4387-A1F6-A545E936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0C536-F643-413C-A1ED-4A138EB2C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6DE06-8FF8-43D2-BC9B-76201FEA3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A92D1-53EF-4556-B02B-DF2CAD02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620A-FEF7-40A0-94FE-5CFE6B3EA7DB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B564C-17B2-4124-9B20-B7E7788D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implemented by DMI France in consortium with ECG and GIZ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9DC1E-D886-4005-B8F5-9B7926E6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55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34469B-61CB-49FD-92C2-6B8F953E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D35F4-2D22-4BCC-8AB5-796EAAC2B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42D13-1261-47F8-A9B2-D5587A0D3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E79D-0710-484A-B693-837FCF552A22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96476-8A39-445F-923E-55F0FF807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77AB-D15E-4AA6-A8A4-FFB38BF3A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227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hyperlink" Target="mailto:plac3office@sbb.rs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5EBC678-ED29-492C-AF3C-38487BC90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754" y="2129150"/>
            <a:ext cx="9144000" cy="999835"/>
          </a:xfrm>
        </p:spPr>
        <p:txBody>
          <a:bodyPr>
            <a:normAutofit/>
          </a:bodyPr>
          <a:lstStyle/>
          <a:p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POLICY AND LEGAL ADVICE CENTRE</a:t>
            </a:r>
            <a:br>
              <a:rPr lang="sr-Latn-RS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(PLAC III)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Subtitle 17">
            <a:extLst>
              <a:ext uri="{FF2B5EF4-FFF2-40B4-BE49-F238E27FC236}">
                <a16:creationId xmlns:a16="http://schemas.microsoft.com/office/drawing/2014/main" id="{11601C44-23B2-48F3-A04F-DFCA5BBD1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754" y="4348148"/>
            <a:ext cx="9144000" cy="999831"/>
          </a:xfrm>
        </p:spPr>
        <p:txBody>
          <a:bodyPr/>
          <a:lstStyle/>
          <a:p>
            <a:r>
              <a:rPr 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Launch Conference</a:t>
            </a: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Belgrade, 16</a:t>
            </a:r>
            <a:r>
              <a:rPr lang="sr-Latn-R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April 2019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1">
            <a:extLst>
              <a:ext uri="{FF2B5EF4-FFF2-40B4-BE49-F238E27FC236}">
                <a16:creationId xmlns:a16="http://schemas.microsoft.com/office/drawing/2014/main" id="{43234179-2FD7-495A-BAAF-D05F2C802881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924" y="41763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3715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748" y="1028086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D2ACA488-C6E5-4EA2-9FC7-A043463307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582045"/>
              </p:ext>
            </p:extLst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B2897B-9501-4424-B337-2869D41E6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C935AC20-FFDA-4CC2-9B67-21286C97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3007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9: FINANCIAL SERVICES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39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Activities in the area of securities market (especially new </a:t>
            </a:r>
            <a:r>
              <a:rPr lang="sr-Latn-R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acquis)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- market abuse, regulatory disclosure requirements, transparency, prospectus, settlement, central securities depositories....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Gap-analysis of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domestic legal system which undermine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Insurance - calculation of technical reserves/capital requirements for different risks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215 senior expert WDs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145720"/>
            <a:ext cx="57246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10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51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2589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12: FOOD SAFETY, VETERINARY AND PHYTOSANITARY POLICY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1891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Plant health -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plant protection products, placing on the market, feed and animal by-products, GMOs, plant breeders’ rights (plant variety rights)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Control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system for imports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Nutrition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and health claims on food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Food contact material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175 senior and 175 junior expert WDs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67050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11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16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2589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15: ENERGY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344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Nuclear safety and radiation protection strategies (Radiation and Nuclear Safety, Radioactive Waste Management, Existing Exposure Situation, Physical Protection of Nuclear Material and Facilities)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Guidance on safety standards for protection against the dangers arising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from exposure to ionising radiation 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100 senior expert WDs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12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07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16: TAXATION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0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Excise duties 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Cor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rate profit tax 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Administrative cooperation / exchange of information 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85 senior expert WDs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398" y="601954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13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37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27: ENVIRONMENT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AND CLIMATE CHANGE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Horizontal legislation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Waste management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Climate change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Drinking water quality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Circular economy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Nature protection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325 senior and 185 junior expert WDs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14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45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38094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28: CONSUMER AND HEALTH PROTECTION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9346"/>
            <a:ext cx="10515600" cy="4159566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Health protection – biomedical assisted fert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lisation, transplantation of cells and tissues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Consumer protection – practical aspects and challenges in the implementation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Tobacco control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135 senior and 70 junior expert WDs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15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11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9139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32: FINANCIAL CONTROL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8096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Public Internal Financial Control (PIFC) - improving Managerial Accountability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50 junior expert WDs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16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18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25931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33: FINANCIAL AND BUDGETARY PROVISION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3193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Member State payments of resources to the EU budget: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Traditional own resources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VAT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Control mechanisms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Reporting system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Establishing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an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IT system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20 senior expert WDs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976444"/>
            <a:ext cx="572464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sr-Latn-R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17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754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9356" y="2855239"/>
            <a:ext cx="45719" cy="711134"/>
          </a:xfrm>
        </p:spPr>
        <p:txBody>
          <a:bodyPr>
            <a:normAutofit/>
          </a:bodyPr>
          <a:lstStyle/>
          <a:p>
            <a:pPr algn="ctr"/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9415" y="5355921"/>
            <a:ext cx="403745" cy="624201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data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Beneficiaries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mission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Activities in different chapters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What we want to achieve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Conditions for success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086156"/>
              </p:ext>
            </p:extLst>
          </p:nvPr>
        </p:nvGraphicFramePr>
        <p:xfrm>
          <a:off x="3140075" y="6538912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538912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18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535A4A-CDD6-4EB2-B582-75F540D39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49147"/>
              </p:ext>
            </p:extLst>
          </p:nvPr>
        </p:nvGraphicFramePr>
        <p:xfrm>
          <a:off x="1817370" y="1372906"/>
          <a:ext cx="8135410" cy="4996474"/>
        </p:xfrm>
        <a:graphic>
          <a:graphicData uri="http://schemas.openxmlformats.org/drawingml/2006/table">
            <a:tbl>
              <a:tblPr firstRow="1" firstCol="1" bandRow="1"/>
              <a:tblGrid>
                <a:gridCol w="3467098">
                  <a:extLst>
                    <a:ext uri="{9D8B030D-6E8A-4147-A177-3AD203B41FA5}">
                      <a16:colId xmlns:a16="http://schemas.microsoft.com/office/drawing/2014/main" val="1667883473"/>
                    </a:ext>
                  </a:extLst>
                </a:gridCol>
                <a:gridCol w="1203988">
                  <a:extLst>
                    <a:ext uri="{9D8B030D-6E8A-4147-A177-3AD203B41FA5}">
                      <a16:colId xmlns:a16="http://schemas.microsoft.com/office/drawing/2014/main" val="3864728068"/>
                    </a:ext>
                  </a:extLst>
                </a:gridCol>
                <a:gridCol w="1130168">
                  <a:extLst>
                    <a:ext uri="{9D8B030D-6E8A-4147-A177-3AD203B41FA5}">
                      <a16:colId xmlns:a16="http://schemas.microsoft.com/office/drawing/2014/main" val="989265679"/>
                    </a:ext>
                  </a:extLst>
                </a:gridCol>
                <a:gridCol w="1167078">
                  <a:extLst>
                    <a:ext uri="{9D8B030D-6E8A-4147-A177-3AD203B41FA5}">
                      <a16:colId xmlns:a16="http://schemas.microsoft.com/office/drawing/2014/main" val="4287624768"/>
                    </a:ext>
                  </a:extLst>
                </a:gridCol>
                <a:gridCol w="1167078">
                  <a:extLst>
                    <a:ext uri="{9D8B030D-6E8A-4147-A177-3AD203B41FA5}">
                      <a16:colId xmlns:a16="http://schemas.microsoft.com/office/drawing/2014/main" val="1599532873"/>
                    </a:ext>
                  </a:extLst>
                </a:gridCol>
              </a:tblGrid>
              <a:tr h="24609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Chapter/Sector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WD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86982045"/>
                  </a:ext>
                </a:extLst>
              </a:tr>
              <a:tr h="2585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SNKE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JNKE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99710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3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7.8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41563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8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7.4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157688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9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77620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12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268523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15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4.3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76656527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16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2688788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17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46558348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27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22.2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47065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28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498855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32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104600019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Chapter 33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277232884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Assistance to MEI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774575699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Assistance to NT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419494339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Communication and Visibility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14012123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Institutional and Capacity Building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1950854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allocated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1285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87.2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598515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Unallocated 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12.8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369455691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available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2300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100.0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058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E9BB5B9-2491-4289-AD40-085651131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859" y="2337898"/>
            <a:ext cx="14505354" cy="52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21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38094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WHAT WE WANT TO ACHIEVE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2791"/>
            <a:ext cx="10515600" cy="4159566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To foster the alignment of national legal order with the acquis and its actual implementation, thus contributing to the process of accession of Serbia to the EU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But even more important: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By helping Serbia meet the high standards of the EU, we want to directly contribute to improving the everyday lives of citizens, prolonging the life expectancy....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19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92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511992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MY FOCUS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571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data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Beneficiaries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purpose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Activities in different chapters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What we want to achieve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Conditions for success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582045"/>
              </p:ext>
            </p:extLst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B2897B-9501-4424-B337-2869D41E6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2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53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255663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CONDITIONS FOR SUCCESS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230" y="2016636"/>
            <a:ext cx="10515600" cy="4159566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Ability of the Project to secure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best possible experts w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ich suit Serbia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Ability of the Project to be flexible to correspond to new/changed demands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But even more important: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sr-Latn-R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Determination of the politics to put </a:t>
            </a:r>
            <a:r>
              <a:rPr lang="en-GB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sr-Latn-R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goals of this Project high on the agenda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sr-Latn-RS" alt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Preparedness to actually adopt (and implement) drafted legal acts and programme documents</a:t>
            </a:r>
            <a:endParaRPr lang="en-GB" altLang="en-US" sz="2400" dirty="0"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20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482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7090" y="6572250"/>
            <a:ext cx="346708" cy="98421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2589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CONTACTS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21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368ED5-ACF4-4A26-9DBE-0B0EAC06031C}"/>
              </a:ext>
            </a:extLst>
          </p:cNvPr>
          <p:cNvSpPr txBox="1"/>
          <p:nvPr/>
        </p:nvSpPr>
        <p:spPr>
          <a:xfrm>
            <a:off x="2298964" y="2523587"/>
            <a:ext cx="7116132" cy="3398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Website: </a:t>
            </a:r>
            <a:r>
              <a:rPr lang="en-GB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www.euinfo.rs/plac3</a:t>
            </a:r>
          </a:p>
          <a:p>
            <a:pPr algn="ctr">
              <a:lnSpc>
                <a:spcPct val="200000"/>
              </a:lnSpc>
            </a:pP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e-mail: </a:t>
            </a:r>
            <a:r>
              <a:rPr lang="en-GB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plac3office@</a:t>
            </a:r>
            <a:r>
              <a:rPr lang="sr-Latn-R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gmail.com</a:t>
            </a:r>
            <a:endParaRPr lang="sr-Latn-R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phone: </a:t>
            </a:r>
            <a:r>
              <a:rPr lang="en-GB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+381 11 40 73 267 </a:t>
            </a:r>
          </a:p>
          <a:p>
            <a:pPr algn="ctr">
              <a:lnSpc>
                <a:spcPct val="200000"/>
              </a:lnSpc>
            </a:pP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152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3108287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THANK YOU FOR YOUR ATTENTION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22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5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59872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DATA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502" y="2370137"/>
            <a:ext cx="10931507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Value:			2.76 million EUR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Duration:			30 months (January 2019 – July 2021)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Implemented by:	DMI Associates in consortium with European 				Cons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lting Group and GIZ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team:		2 Key Experts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Pool of Non-Key Experts - 2300 working days  				(1350 SNKE + 950 JNKE)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183546"/>
            <a:ext cx="575692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3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75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54049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BENEFICIARIES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4874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Ministry of European Integration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Negotiating Team for Accession of the RS to the EU</a:t>
            </a:r>
          </a:p>
          <a:p>
            <a:pPr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Ministries / institutions from 11 Negotiating Groups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Support during implementation – on average 5 experts will be in Serbia each day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322045"/>
            <a:ext cx="57569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591545"/>
              </p:ext>
            </p:extLst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4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73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38094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PURPOSE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3193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To support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Serbian administration in achieving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high level of effective alignment of national legislation with the </a:t>
            </a:r>
            <a:r>
              <a:rPr lang="sr-Latn-R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acquis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and its implementation</a:t>
            </a:r>
          </a:p>
          <a:p>
            <a:pPr>
              <a:lnSpc>
                <a:spcPct val="100000"/>
              </a:lnSpc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To support national structures in the process of accession negotiations</a:t>
            </a:r>
          </a:p>
          <a:p>
            <a:pPr>
              <a:lnSpc>
                <a:spcPct val="100000"/>
              </a:lnSpc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5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22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SPECIAL FEATURES OF THE PROJECT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0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Assistance in all areas of the accession process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Filling the gaps</a:t>
            </a:r>
          </a:p>
          <a:p>
            <a:pPr>
              <a:lnSpc>
                <a:spcPct val="11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Flexibility 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6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9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ACTIVITIES IN DIFFERENT CHAPTERS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Differences between chapters regarding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volume of the acquis, level of alignment and state of accession negotiations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In order to achieve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best results –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differentiated approach per chapter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High level of agreement between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PLAC team and beneficiaries about philosophy and composition of support in each chapter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7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39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5706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3: RIGHT OF ESTABLISHMENT AND FREEDOM TO PROVIDE SERVICES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540845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Mutual recognition of professional qualification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Strategy for postal services 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Workshops on regulated professions, relation between services and professional qualification (craft, post, health professions)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130 senior and 50 junior expert WDs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8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301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3962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CHAPTER 8: COMPETITION POLICY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Drafting of regulations for granting state aid in specific sectors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Guidelines for state aid in the areas of free zones, industrial and technological parks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Inventory of state aid schemes, guidelines and action plans for harmonisation in culture and media sector, environmental sector and energy sector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100 senior and 70 junior expert WDs </a:t>
            </a:r>
          </a:p>
          <a:p>
            <a:pPr>
              <a:lnSpc>
                <a:spcPct val="150000"/>
              </a:lnSpc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European Integration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the Republic of Serbia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9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20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1338</Words>
  <Application>Microsoft Office PowerPoint</Application>
  <PresentationFormat>Widescreen</PresentationFormat>
  <Paragraphs>355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Verdana</vt:lpstr>
      <vt:lpstr>Office Theme</vt:lpstr>
      <vt:lpstr>Document</vt:lpstr>
      <vt:lpstr>POLICY AND LEGAL ADVICE CENTRE (PLAC III)</vt:lpstr>
      <vt:lpstr>MY FOCUS</vt:lpstr>
      <vt:lpstr>PROJECT DATA</vt:lpstr>
      <vt:lpstr>BENEFICIARIES</vt:lpstr>
      <vt:lpstr>PROJECT PURPOSE</vt:lpstr>
      <vt:lpstr>SPECIAL FEATURES OF THE PROJECT</vt:lpstr>
      <vt:lpstr>ACTIVITIES IN DIFFERENT CHAPTERS</vt:lpstr>
      <vt:lpstr>CHAPTER 3: RIGHT OF ESTABLISHMENT AND FREEDOM TO PROVIDE SERVICES</vt:lpstr>
      <vt:lpstr>CHAPTER 8: COMPETITION POLICY</vt:lpstr>
      <vt:lpstr>CHAPTER 9: FINANCIAL SERVICES</vt:lpstr>
      <vt:lpstr>CHAPTER 12: FOOD SAFETY, VETERINARY AND PHYTOSANITARY POLICY</vt:lpstr>
      <vt:lpstr>CHAPTER 15: ENERGY</vt:lpstr>
      <vt:lpstr>CHAPTER 16: TAXATION</vt:lpstr>
      <vt:lpstr>CHAPTER 27: ENVIRONMENT AND CLIMATE CHANGE</vt:lpstr>
      <vt:lpstr>CHAPTER 28: CONSUMER AND HEALTH PROTECTION</vt:lpstr>
      <vt:lpstr>CHAPTER 32: FINANCIAL CONTROL</vt:lpstr>
      <vt:lpstr>CHAPTER 33: FINANCIAL AND BUDGETARY PROVISION</vt:lpstr>
      <vt:lpstr>PowerPoint Presentation</vt:lpstr>
      <vt:lpstr>WHAT WE WANT TO ACHIEVE</vt:lpstr>
      <vt:lpstr>CONDITIONS FOR SUCCESS</vt:lpstr>
      <vt:lpstr>CONTACTS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Karalić</dc:creator>
  <cp:lastModifiedBy>Sofija</cp:lastModifiedBy>
  <cp:revision>100</cp:revision>
  <cp:lastPrinted>2019-04-08T09:54:06Z</cp:lastPrinted>
  <dcterms:created xsi:type="dcterms:W3CDTF">2019-03-18T21:32:15Z</dcterms:created>
  <dcterms:modified xsi:type="dcterms:W3CDTF">2019-04-11T11:26:13Z</dcterms:modified>
</cp:coreProperties>
</file>