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62" r:id="rId4"/>
    <p:sldId id="259" r:id="rId5"/>
    <p:sldId id="260" r:id="rId6"/>
    <p:sldId id="281" r:id="rId7"/>
    <p:sldId id="261" r:id="rId8"/>
    <p:sldId id="265" r:id="rId9"/>
    <p:sldId id="268" r:id="rId10"/>
    <p:sldId id="270" r:id="rId11"/>
    <p:sldId id="273" r:id="rId12"/>
    <p:sldId id="274" r:id="rId13"/>
    <p:sldId id="272" r:id="rId14"/>
    <p:sldId id="271" r:id="rId15"/>
    <p:sldId id="269" r:id="rId16"/>
    <p:sldId id="266" r:id="rId17"/>
    <p:sldId id="267" r:id="rId18"/>
    <p:sldId id="263" r:id="rId19"/>
    <p:sldId id="279" r:id="rId20"/>
    <p:sldId id="280" r:id="rId21"/>
    <p:sldId id="278" r:id="rId22"/>
    <p:sldId id="277" r:id="rId2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ja" initials="S" lastIdx="19" clrIdx="0">
    <p:extLst>
      <p:ext uri="{19B8F6BF-5375-455C-9EA6-DF929625EA0E}">
        <p15:presenceInfo xmlns:p15="http://schemas.microsoft.com/office/powerpoint/2012/main" userId="Sofi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BC5D5"/>
    <a:srgbClr val="B0A7BF"/>
    <a:srgbClr val="C0C0C0"/>
    <a:srgbClr val="09BFFF"/>
    <a:srgbClr val="47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E768E8-2432-42AB-B3B6-CBF14DD5E4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03E5B-62B3-4A45-8D79-506FDAC3C9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B834F-11A9-4A1D-A3F7-8CC1DCA41F0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9C6FA8-6307-455E-9339-05C84B090E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F7143-595A-42B9-8ECB-1C05FFA362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2715C-AEC3-4B5D-B146-C180AB66F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9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42416-713A-4AD9-8011-C65D8673C6E3}" type="datetimeFigureOut">
              <a:rPr lang="sr-Latn-RS" smtClean="0"/>
              <a:pPr/>
              <a:t>11.4.2019.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1B25-5974-4344-930E-784AA5093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6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D2E06-8A6D-4F99-8DA9-8DD7C5F79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E380B-B035-4C56-A60C-F35A9DB6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3B598-12D6-4D42-B38F-B372338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7C75-7397-4E95-B399-225394E16016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0F8B-3E4E-487E-ABB8-D74D0E752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9B1E3-F2AA-434E-B882-EDA4911F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019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DADE-7AD1-4A63-B5C0-A1EAB438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294E8-A739-41AF-8A82-3FB5B67F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E99AA-92E5-4BD3-A2E5-22E05F33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2C3-D9B4-4CCB-8593-5EEE26937650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38C8F-43A2-4863-B970-8C1826E0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E767-250B-40DA-A429-3F29829D5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512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72D0E-B4E3-457E-8D62-C8B8EA71E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66970-D676-4871-9ABE-BEAB2F397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6039-44C0-4AA9-806C-8AE9A876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7CB9-E474-4AE2-BD99-A98C6D7D5EAD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29BB5-5C07-4F52-929D-8BB7F68C6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9C2CC-0184-4C94-92A4-5CBFF1DD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B2DC-4A09-4C79-8C6C-B8825559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7DE13-DE5F-43C9-A7D6-44448A9C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A710-BF64-48A4-A37C-3726AD81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7E77-905C-44FE-962E-7F957FB74A21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BC2A1-D07B-42A5-AD5F-C64ADB11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69EBC-0645-45ED-84DD-1CA1AF41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420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49CE-3B14-4929-8964-DE61FC24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729AE-0BCA-42A8-A12A-AE6B2403A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59626-68F7-4929-8D20-30A06114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6A17-6B1C-4465-A6AE-245CFCFD2153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98E02-0FBF-4802-84AF-B0586E98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276DC-1E4B-449B-92A4-E738F50D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90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1EC7-7243-412A-8EE1-4C478F27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5D84-D9C5-4CDD-97E8-16CF680A3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AFB74-1810-457F-9159-9EEFFB26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7DBC5-EB00-4754-9753-C59EB34E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388-C37C-4671-AA8A-2FDD91F270EE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FC765-8D01-4081-B1AA-A679E389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4A085-C23E-4D4C-875F-C7AB98E4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838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ADF1-17A7-400E-9499-33B58D5EA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B4518-C78F-43AC-9864-41C02FB1C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4F13C-223A-439A-A406-94B7D1C9D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50E07-01C7-45E9-8138-9FE48A748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A1404-5512-4AFD-B2B9-8EB47D098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46439-9EDC-4E6F-8D37-F7DDE5F9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8F45B-C653-43C4-8088-FFB9280943C5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ADB2E-D0A4-4921-B0C9-78EC0F64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6E3AA-362B-493B-8F9E-6547865F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620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735A-0E6B-4BDA-B92F-F03BBA33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BE100-43BA-4ABF-B07C-A374C9D8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1EB2-EA84-4032-A850-213522A0750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AE8A-6C62-485A-B00B-6A89DE5D0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163F5-3F20-45BB-A008-8259FCDE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532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0D15A-C211-461E-89AC-349E6A736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2495-624F-4C0F-BC29-50957BECD9C2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ED0DD0-BC4D-476E-8C69-73729E28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02DBB-7377-4C77-A901-BD1DF4FF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264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F6A1-B317-4B99-BA33-D797EED24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595A4-7B0C-4131-856C-F42B9B9A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36E86-12C2-4C3C-A9BF-2BB9F6BE8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4FD83-C961-4C0B-BE1F-73555AEB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1055-6EDC-498F-B233-4F3460D6CFE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DD7F-C037-4A00-B2DA-331D75E6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0CEE2-C45F-4690-A2CB-6EC34952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275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D26A-03C8-4387-A1F6-A545E936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0C536-F643-413C-A1ED-4A138EB2C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6DE06-8FF8-43D2-BC9B-76201FEA3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A92D1-53EF-4556-B02B-DF2CAD02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620A-FEF7-40A0-94FE-5CFE6B3EA7DB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B564C-17B2-4124-9B20-B7E7788D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implemented by DMI France in consortium with ECG and GIZ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9DC1E-D886-4005-B8F5-9B7926E6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55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34469B-61CB-49FD-92C2-6B8F953E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D35F4-2D22-4BCC-8AB5-796EAAC2B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42D13-1261-47F8-A9B2-D5587A0D3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E79D-0710-484A-B693-837FCF552A22}" type="datetime1">
              <a:rPr lang="sr-Latn-RS" smtClean="0"/>
              <a:t>11.4.2019.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96476-8A39-445F-923E-55F0FF807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Project implemented by DMI France in consortium with ECG and GIZ</a:t>
            </a:r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77AB-D15E-4AA6-A8A4-FFB38BF3A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515BA-DCDF-4F4F-A7AD-6CFE105037EC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227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5EBC678-ED29-492C-AF3C-38487BC90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54" y="2129150"/>
            <a:ext cx="9144000" cy="999835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PRAVNA PODRŠKA PREGOVORIMA</a:t>
            </a:r>
            <a:b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(PLAC III)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11601C44-23B2-48F3-A04F-DFCA5BBD1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754" y="4348148"/>
            <a:ext cx="9144000" cy="999831"/>
          </a:xfrm>
        </p:spPr>
        <p:txBody>
          <a:bodyPr/>
          <a:lstStyle/>
          <a:p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Uvodna konferencija </a:t>
            </a:r>
          </a:p>
          <a:p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Beograd, 16. april 2019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43234179-2FD7-495A-BAAF-D05F2C802881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924" y="41763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3715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748" y="968732"/>
            <a:ext cx="1644449" cy="557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2ACA488-C6E5-4EA2-9FC7-A04346330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820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B2897B-9501-4424-B337-2869D41E6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935AC20-FFDA-4CC2-9B67-21286C97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3007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9: FINANSIJSKE USLUGE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Aktivnosti u oblasti tržišta hartija od vrednosti (naročito novi acquis) - zloupotreba tržišta, zahtevi za objavljivanje propisa, transparentnost, prospekt, saldiranje, centralni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depozit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hartija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 vrednosti...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Gap analiza domaćeg pravnog sistema koji koči implementaciju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Osiguranje - obračun tehničkih rezervi / kapitalnih zahteva za različite rizike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215 seniorskih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145720"/>
            <a:ext cx="5724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00"/>
              </a:highlight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10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51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12: </a:t>
            </a:r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BEZBEDNOST HRANE, VETERINARSKA I FITOSANITARNA POLITIKA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18989"/>
            <a:ext cx="10772553" cy="4561382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Zdravlje bilja - sredstva za zaštitu bilja, plasiranje na tržište, hrana za životinje i proizvodi životinjskog porekla, GMO, prava uzgajivača biljaka (pravo oplemenjivača biljne sorte)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Sistem kontrole uvoza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Nutricionističke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i zdravstvene deklaracije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Materijali koji dolaze u kontakt sa hranom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175 seniorskih and 175 juniorskih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085" y="315200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11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16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15: ENERGETIKA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476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Strategije za nuklearnu sigurnost i zaštitu od zračenja (radijacijska i nuklearna sigurnost, upravljanje radioaktivnim otpadom, postojeće stanje izloženosti, fizička zaštita nuklearnog materijala i objekata)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Smernice o bezbednosnim standardima za zaštitu od opasnosti od izlaganja jonizirajućem zračenju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100 seniorskih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07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16: OPOREZIVANJE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0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Akcize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Porez na dobit preduzeća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Administrativna saradnja / razmena informacija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85 seniorskih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398" y="601954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13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7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27: ŽIVOTNA SREDINA I KLIMATSKE PROMENE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710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Horizontalno zakonodavstvo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Upravljanje otpadom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Klimatske promene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Kvalitet vode za piće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Cirkularna ekonomija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Zaštita prirode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325 seniorskih i 185 juniorskih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14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45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28: </a:t>
            </a:r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ZAŠTITA POTROŠAČA I ZAŠTITA ZDRAVLJA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9346"/>
            <a:ext cx="10515600" cy="4159566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Zaštita zdravlja – oplodnja uz pomoć biomedicine, transplantacija ćelija i tkiva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Zaštita potrošača – praktični aspekti i izazovi u implementaciji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Kontrola duvana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135 seniorskih and 70 juniorskih ekspertskih dana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15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11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913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32: FINANSIJSKI NADZOR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8096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Interna finansijska kontrola u javnom sektoru (IFKJ) - poboljšanje upravljačke odgovornosti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50 juniorskih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916" y="27992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16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8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25931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33: </a:t>
            </a:r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FINANSIJSKE I BUDŽETSKE ODREDBE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Finansiranje budžeta EU: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Tradicionalna sopstvena sredstva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PDV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Kontrolni mehanizmi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Sistem izveštavanja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Uspostavljanje IT sistema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20 seniorskih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976444"/>
            <a:ext cx="572464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sr-Latn-R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17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75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9356" y="2855239"/>
            <a:ext cx="45719" cy="711134"/>
          </a:xfrm>
        </p:spPr>
        <p:txBody>
          <a:bodyPr>
            <a:normAutofit/>
          </a:bodyPr>
          <a:lstStyle/>
          <a:p>
            <a:pPr algn="ctr"/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9415" y="5355921"/>
            <a:ext cx="403745" cy="624201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data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Beneficiaries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Project mission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Activities in different chapters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What we want to achieve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Conditions for success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086156"/>
              </p:ext>
            </p:extLst>
          </p:nvPr>
        </p:nvGraphicFramePr>
        <p:xfrm>
          <a:off x="3140075" y="6538912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538912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18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535A4A-CDD6-4EB2-B582-75F540D39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096599"/>
              </p:ext>
            </p:extLst>
          </p:nvPr>
        </p:nvGraphicFramePr>
        <p:xfrm>
          <a:off x="1817370" y="1372906"/>
          <a:ext cx="8135410" cy="5292823"/>
        </p:xfrm>
        <a:graphic>
          <a:graphicData uri="http://schemas.openxmlformats.org/drawingml/2006/table">
            <a:tbl>
              <a:tblPr firstRow="1" firstCol="1" bandRow="1"/>
              <a:tblGrid>
                <a:gridCol w="3467098">
                  <a:extLst>
                    <a:ext uri="{9D8B030D-6E8A-4147-A177-3AD203B41FA5}">
                      <a16:colId xmlns:a16="http://schemas.microsoft.com/office/drawing/2014/main" val="1667883473"/>
                    </a:ext>
                  </a:extLst>
                </a:gridCol>
                <a:gridCol w="1203988">
                  <a:extLst>
                    <a:ext uri="{9D8B030D-6E8A-4147-A177-3AD203B41FA5}">
                      <a16:colId xmlns:a16="http://schemas.microsoft.com/office/drawing/2014/main" val="3864728068"/>
                    </a:ext>
                  </a:extLst>
                </a:gridCol>
                <a:gridCol w="1130168">
                  <a:extLst>
                    <a:ext uri="{9D8B030D-6E8A-4147-A177-3AD203B41FA5}">
                      <a16:colId xmlns:a16="http://schemas.microsoft.com/office/drawing/2014/main" val="989265679"/>
                    </a:ext>
                  </a:extLst>
                </a:gridCol>
                <a:gridCol w="1167078">
                  <a:extLst>
                    <a:ext uri="{9D8B030D-6E8A-4147-A177-3AD203B41FA5}">
                      <a16:colId xmlns:a16="http://schemas.microsoft.com/office/drawing/2014/main" val="4287624768"/>
                    </a:ext>
                  </a:extLst>
                </a:gridCol>
                <a:gridCol w="1167078">
                  <a:extLst>
                    <a:ext uri="{9D8B030D-6E8A-4147-A177-3AD203B41FA5}">
                      <a16:colId xmlns:a16="http://schemas.microsoft.com/office/drawing/2014/main" val="1599532873"/>
                    </a:ext>
                  </a:extLst>
                </a:gridCol>
              </a:tblGrid>
              <a:tr h="38175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/Se</a:t>
                      </a: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Ukupno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86982045"/>
                  </a:ext>
                </a:extLst>
              </a:tr>
              <a:tr h="2585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Senior eksperti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Junior eksperti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99710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41563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7.4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15768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77620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268523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4.3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76656527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16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268878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46558348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7065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498855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104600019"/>
                  </a:ext>
                </a:extLst>
              </a:tr>
              <a:tr h="2843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Poglavlje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277232884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Pomoć upućena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MEI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774575699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Pomoć upućena PT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19494339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Komunikacija i vidljivost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14012123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1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Jačanje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institucija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kapaciteta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19508542"/>
                  </a:ext>
                </a:extLst>
              </a:tr>
              <a:tr h="2460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Ukupno alocirano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1285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87.2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47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598515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Nealocirano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230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369455691"/>
                  </a:ext>
                </a:extLst>
              </a:tr>
              <a:tr h="2585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1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Ukupno raspoloživo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2300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100.0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rgbClr val="09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058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E9BB5B9-2491-4289-AD40-08565113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859" y="2337898"/>
            <a:ext cx="14505354" cy="52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21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ŠTA ŽELIMO DA POSTIGNEMO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791"/>
            <a:ext cx="10515600" cy="4159566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Da podstaknemo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usklađivanje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nacionalnog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pravnog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poretka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pravnom tekovinom i njegovu implementaciju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čime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se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doprinosi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procesu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pristupanja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Srbije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EU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Ali još važnije: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Pomažući Srbiji da ispuni visoke standarde EU, želimo direktno doprineti boljem svakodnevnom životu građana, kao i u produžavanju životnog veka....</a:t>
            </a:r>
            <a:r>
              <a:rPr lang="en-US" alt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19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92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51199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SADR</a:t>
            </a:r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ŽAJ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Podaci o projektu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Korisnici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Cilj projekta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Aktivnosti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poglavljima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Šta želimo da postignemo</a:t>
            </a:r>
          </a:p>
          <a:p>
            <a:pPr>
              <a:lnSpc>
                <a:spcPct val="15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Uslovi za uspeh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5820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B2897B-9501-4424-B337-2869D41E6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5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255663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USLOVI ZA USPEH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30" y="2016636"/>
            <a:ext cx="10515600" cy="4159566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Obezbediti najbolje moguće eksperte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Fleksibilnost projekta da odgovori na nove / izmenjene potrebe korisnika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Ali još važnije: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sr-Latn-R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Spremnost politike da ciljeve projekta stavi u prvi plan</a:t>
            </a:r>
            <a:endParaRPr lang="sr-Latn-RS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sr-Latn-RS" alt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Spremnost da se usvoje (i sprovedu) nacrti pravnih akata i programskih dokumenata</a:t>
            </a:r>
            <a:endParaRPr lang="en-GB" altLang="en-US" sz="2400" dirty="0"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20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82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7090" y="6572250"/>
            <a:ext cx="346708" cy="98421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258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KONTAKT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21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368ED5-ACF4-4A26-9DBE-0B0EAC06031C}"/>
              </a:ext>
            </a:extLst>
          </p:cNvPr>
          <p:cNvSpPr txBox="1"/>
          <p:nvPr/>
        </p:nvSpPr>
        <p:spPr>
          <a:xfrm>
            <a:off x="2298964" y="2523587"/>
            <a:ext cx="7116132" cy="339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Web stranica: </a:t>
            </a:r>
            <a:r>
              <a:rPr lang="en-GB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www.euinfo.rs/plac3</a:t>
            </a:r>
          </a:p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e-mail:</a:t>
            </a:r>
            <a:r>
              <a:rPr lang="sr-Latn-R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plac3office@gmail.com</a:t>
            </a:r>
            <a:endParaRPr lang="sr-Latn-RS" sz="28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telefon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GB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+381 11 40 73 267 </a:t>
            </a:r>
          </a:p>
          <a:p>
            <a:pPr algn="ctr">
              <a:lnSpc>
                <a:spcPct val="200000"/>
              </a:lnSpc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52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3108287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HVALA VAM NA PAŽNJI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22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95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5987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PODACI O PROJEKTU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502" y="2370137"/>
            <a:ext cx="10931507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Vrednost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projekta:	2.76 miliona evra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Trajanje:			30 meseci (januar 2019 – jul 2021 godine)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Sprovode:			DMI Associates u konzorcijumu sa European 				Consulting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Group-om </a:t>
            </a:r>
            <a:r>
              <a:rPr lang="en-GB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GIZ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-om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Projektni tim:		2 glavna 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ksperta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Širok dijapazon eksperata - 2300 radnih dana  				(1350 Senior + 950 Junior)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799" y="2291266"/>
            <a:ext cx="13607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3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5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54049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KORISNICI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4874"/>
            <a:ext cx="106680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Ministarstvo za evropske integracije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Pregovarački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tim z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а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pregovore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pristupanju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Srbije Evropskoj uniji</a:t>
            </a:r>
          </a:p>
          <a:p>
            <a:pPr>
              <a:lnSpc>
                <a:spcPct val="100000"/>
              </a:lnSpc>
              <a:spcBef>
                <a:spcPts val="2400"/>
              </a:spcBef>
              <a:spcAft>
                <a:spcPts val="24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Ministarstva / institucije koje učestvuju u 11 pregovaračkih grupa</a:t>
            </a:r>
          </a:p>
          <a:p>
            <a:pPr>
              <a:lnSpc>
                <a:spcPct val="100000"/>
              </a:lnSpc>
              <a:spcBef>
                <a:spcPts val="3600"/>
              </a:spcBef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Podrška u toku implementacije – prosečno po 5 eksperata dnevno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322045"/>
            <a:ext cx="57569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591545"/>
              </p:ext>
            </p:extLst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4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73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38094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CILJ PROJEKTA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Podrška srpskoj administraciji u postizanju visokog nivoa usklađivanja nacionalnog zakonodavstva sa pravnim tekovinama EU i njegov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implementacije</a:t>
            </a:r>
          </a:p>
          <a:p>
            <a:pPr>
              <a:lnSpc>
                <a:spcPct val="100000"/>
              </a:lnSpc>
            </a:pP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Podrška nacionalnim strukturama u procesu pristupnih pregovora</a:t>
            </a: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GB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5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2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POSEBNE KARAKTERISTIKE PROJEKTA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0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Pružanje pomoći u svim oblastima procesa pristupanja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Popunjavanje „praznina“</a:t>
            </a:r>
          </a:p>
          <a:p>
            <a:pPr>
              <a:lnSpc>
                <a:spcPct val="110000"/>
              </a:lnSpc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Fleksibilnost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6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9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1486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AKTIVNOSTI 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</a:t>
            </a:r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POGLAVLJIMA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319333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Razlike među poglavljima u pogledu obima pravnih tekovina, stepena usklađenosti i stadijuma pristupnih pregovora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cilju postizanja najboljih rezultata - različit pristup</a:t>
            </a: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po 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poglavljima</a:t>
            </a:r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Visok nivo dogovora između PLAC III projektnog tima i korisnika o načinu i vrsti podrške u svakom poglavlju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7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9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395706"/>
            <a:ext cx="10276112" cy="71113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</a:t>
            </a:r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3: </a:t>
            </a:r>
            <a:r>
              <a:rPr lang="sr-Latn-RS" sz="28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PRAVO POSLOVNOG NASTANJIVANJA I SLOBODA PRUŽANJA USLUGA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2540845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Međusobno priznavanje stručnih kvalifikacija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Strategija za poštanske usluge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Radionice o regulisanim profesijama, odnosu između usluga i stručnih kvalifikacija (zanatske, poštanske, zdravstvene profesije)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130 seniorskih i 50 juniorskih ekspertskih dana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8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0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52521B-0828-4EF7-9A0D-A6E7C089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74" y="1403962"/>
            <a:ext cx="10276112" cy="711134"/>
          </a:xfrm>
        </p:spPr>
        <p:txBody>
          <a:bodyPr>
            <a:normAutofit/>
          </a:bodyPr>
          <a:lstStyle/>
          <a:p>
            <a:pPr algn="ctr"/>
            <a:r>
              <a:rPr lang="sr-Latn-R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POGLAVLJE 8: POLITIKA KONKURENCIJE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D6218E-F393-4F21-BAB7-FE9FC32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Izrada nacrta propisa za dodelu državne pomoći u određenim sektorima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Smjernice za državnu pomoć u područjima slobodnih zona, industrijskih i tehnoloških parkova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Pregled šema državne pomoći, smjernica i akcionih planova za harmonizaciju u kulturnom i medijskom sektoru, sektoru životne sredine i energetskom sektoru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100 seniorskih i 70 juniorskih ekspertskih dana</a:t>
            </a:r>
          </a:p>
          <a:p>
            <a:pPr>
              <a:lnSpc>
                <a:spcPct val="150000"/>
              </a:lnSpc>
            </a:pPr>
            <a:endParaRPr lang="sr-Latn-R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EF63716-D042-A146-A628-CE7F77AC1FA8}"/>
              </a:ext>
            </a:extLst>
          </p:cNvPr>
          <p:cNvSpPr txBox="1">
            <a:spLocks/>
          </p:cNvSpPr>
          <p:nvPr/>
        </p:nvSpPr>
        <p:spPr>
          <a:xfrm>
            <a:off x="2114751" y="488620"/>
            <a:ext cx="1670050" cy="2666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300"/>
              </a:spcAft>
            </a:pPr>
            <a:endParaRPr lang="en-US" sz="6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41">
            <a:extLst>
              <a:ext uri="{FF2B5EF4-FFF2-40B4-BE49-F238E27FC236}">
                <a16:creationId xmlns:a16="http://schemas.microsoft.com/office/drawing/2014/main" id="{17348CC0-1F80-4DDC-A5D8-B167EC6101AA}"/>
              </a:ext>
            </a:extLst>
          </p:cNvPr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9398"/>
          <a:stretch>
            <a:fillRect/>
          </a:stretch>
        </p:blipFill>
        <p:spPr bwMode="auto">
          <a:xfrm>
            <a:off x="9936916" y="395643"/>
            <a:ext cx="7620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A15D453-408C-429A-8F71-076C8E312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729" y="1028086"/>
            <a:ext cx="1552374" cy="331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funded by the European Union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Projekat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finansira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Evropska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40">
            <a:extLst>
              <a:ext uri="{FF2B5EF4-FFF2-40B4-BE49-F238E27FC236}">
                <a16:creationId xmlns:a16="http://schemas.microsoft.com/office/drawing/2014/main" id="{770427D5-B8B9-48F2-8327-B3E811894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84" y="270231"/>
            <a:ext cx="485775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A709F17B-70F4-48F1-8BFE-F2E2BCC55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919" y="978539"/>
            <a:ext cx="1644449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Министарство за европске интеграције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7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Влада Републике Србије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B3A6B317-46C2-4B2B-84ED-A72AD0DC8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2827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ACAA384B-98EE-4149-ACED-16D64D9A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007221"/>
            <a:ext cx="57246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200525" algn="l"/>
                <a:tab pos="458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0525" algn="l"/>
                <a:tab pos="4581525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01B6A663-F543-4A41-8D09-34ADA358C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801" y="32842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89C966F-3315-4785-B493-DAFED42E3FF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140075" y="6411909"/>
          <a:ext cx="59118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Document" r:id="rId6" imgW="5911846" imgH="517865" progId="Word.Document.12">
                  <p:embed/>
                </p:oleObj>
              </mc:Choice>
              <mc:Fallback>
                <p:oleObj name="Document" r:id="rId6" imgW="5911846" imgH="517865" progId="Word.Documen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89C966F-3315-4785-B493-DAFED42E3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0075" y="6411909"/>
                        <a:ext cx="591185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7F5359-3756-48E9-823E-19618DBEF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515BA-DCDF-4F4F-A7AD-6CFE105037EC}" type="slidenum">
              <a:rPr lang="sr-Latn-RS" smtClean="0"/>
              <a:pPr/>
              <a:t>9</a:t>
            </a:fld>
            <a:endParaRPr lang="sr-Latn-RS"/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8FE46ECF-9FBA-48F7-BC82-277207AB7DE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63" y="601955"/>
            <a:ext cx="2197934" cy="67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20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1209</Words>
  <Application>Microsoft Office PowerPoint</Application>
  <PresentationFormat>Widescreen</PresentationFormat>
  <Paragraphs>349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Office Theme</vt:lpstr>
      <vt:lpstr>Document</vt:lpstr>
      <vt:lpstr>PRAVNA PODRŠKA PREGOVORIMA (PLAC III)</vt:lpstr>
      <vt:lpstr>SADRŽAJ</vt:lpstr>
      <vt:lpstr>PODACI O PROJEKTU</vt:lpstr>
      <vt:lpstr>KORISNICI</vt:lpstr>
      <vt:lpstr>CILJ PROJEKTA</vt:lpstr>
      <vt:lpstr>POSEBNE KARAKTERISTIKE PROJEKTA</vt:lpstr>
      <vt:lpstr>AKTIVNOSTI PO POGLAVLJIMA</vt:lpstr>
      <vt:lpstr>POGLAVLJE 3: PRAVO POSLOVNOG NASTANJIVANJA I SLOBODA PRUŽANJA USLUGA</vt:lpstr>
      <vt:lpstr>POGLAVLJE 8: POLITIKA KONKURENCIJE</vt:lpstr>
      <vt:lpstr>POGLAVLJE 9: FINANSIJSKE USLUGE</vt:lpstr>
      <vt:lpstr>POGLAVLJE 12: BEZBEDNOST HRANE, VETERINARSKA I FITOSANITARNA POLITIKA</vt:lpstr>
      <vt:lpstr>POGLAVLJE 15: ENERGETIKA</vt:lpstr>
      <vt:lpstr>POGLAVLJE 16: OPOREZIVANJE</vt:lpstr>
      <vt:lpstr>POGLAVLJE 27: ŽIVOTNA SREDINA I KLIMATSKE PROMENE</vt:lpstr>
      <vt:lpstr>POGLAVLJE 28: ZAŠTITA POTROŠAČA I ZAŠTITA ZDRAVLJA</vt:lpstr>
      <vt:lpstr>POGLAVLJE 32: FINANSIJSKI NADZOR</vt:lpstr>
      <vt:lpstr>POGLAVLJE 33: FINANSIJSKE I BUDŽETSKE ODREDBE</vt:lpstr>
      <vt:lpstr>PowerPoint Presentation</vt:lpstr>
      <vt:lpstr>ŠTA ŽELIMO DA POSTIGNEMO</vt:lpstr>
      <vt:lpstr>USLOVI ZA USPEH</vt:lpstr>
      <vt:lpstr>KONTAKT</vt:lpstr>
      <vt:lpstr>HVALA VAM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Karalić</dc:creator>
  <cp:lastModifiedBy>Sofija</cp:lastModifiedBy>
  <cp:revision>147</cp:revision>
  <cp:lastPrinted>2019-04-08T07:10:42Z</cp:lastPrinted>
  <dcterms:created xsi:type="dcterms:W3CDTF">2019-03-18T21:32:15Z</dcterms:created>
  <dcterms:modified xsi:type="dcterms:W3CDTF">2019-04-11T11:25:40Z</dcterms:modified>
</cp:coreProperties>
</file>